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59" r:id="rId10"/>
    <p:sldId id="272" r:id="rId11"/>
    <p:sldId id="273" r:id="rId12"/>
    <p:sldId id="258" r:id="rId13"/>
    <p:sldId id="260" r:id="rId14"/>
    <p:sldId id="274" r:id="rId15"/>
    <p:sldId id="275" r:id="rId16"/>
    <p:sldId id="276" r:id="rId17"/>
    <p:sldId id="280" r:id="rId18"/>
    <p:sldId id="261" r:id="rId19"/>
    <p:sldId id="277" r:id="rId20"/>
    <p:sldId id="283" r:id="rId21"/>
    <p:sldId id="282" r:id="rId22"/>
    <p:sldId id="278" r:id="rId23"/>
    <p:sldId id="279" r:id="rId24"/>
    <p:sldId id="262" r:id="rId25"/>
    <p:sldId id="284" r:id="rId26"/>
    <p:sldId id="286" r:id="rId27"/>
    <p:sldId id="264" r:id="rId28"/>
    <p:sldId id="285" r:id="rId29"/>
    <p:sldId id="263" r:id="rId30"/>
    <p:sldId id="265" r:id="rId3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19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9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C357-0CAA-9F7B-0D6D-3CCBF0DFE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BD97-DDA2-40FE-EC4E-9639629BD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7D127-F764-8F97-4B23-8E2BFB6FE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A6C76-F859-CC97-179B-6587DE20C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DE65D-537E-E8E1-6F04-5B9D9FCB9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FEB42-02A9-CC07-3714-7E427BD12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28E5F6-CB3E-C31B-AA60-A5D795498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7856F-9914-D230-266D-5DCE90E2F5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3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4F58-DE20-C6C7-02AC-93EF12187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B405C-2510-D7FF-DF71-3CE15465B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183D2-4CDA-1CD2-027B-6A881F0A9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10F3A-454C-64EA-8A09-2EB65A486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1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EDACE-3CD7-D952-74F5-4F3DA49A2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7429E-9490-342E-AD75-8AC163EC9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B6CE8-D97F-EE45-0B55-8E847D53E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6C3B3-B9D1-444C-533E-C83629A7AC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5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33E1B-9982-A69B-0861-9508EF5B4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4DD78-0BA3-A327-68F0-DF891AE4B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15E03-EAD8-EDBB-106A-50247B3B3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8D6BB-8BEB-22FC-A667-B961E2B4C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2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80665-B568-097F-56C8-A813E453A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7C207-FA35-9300-C589-639EFF678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5C504-1F7B-DFE7-4621-CA9AFF531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152CC-43AC-F405-AD4D-EAC3ED3605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0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1A7F-FE0E-7738-8A30-A1FCDEA3C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DE0A1-C064-EAE1-A90F-C6399039D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7DBE8-E889-F676-0543-37D2464D4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A022E-D50F-C84F-6F73-11E2762E6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E8ED2-308D-BBE5-5AD9-4A9454EFC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C64A9-3841-6D98-9671-679865FE6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5AAB1C-A0F1-3F53-2291-B51E34094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C5DA4-0DA4-EB9A-E4E6-4699C12D9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9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E169-7D6E-DCD6-15C6-3711D1393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EB1BA-4672-6B55-B8D3-A196D0B9C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2EDE4-A021-1477-DBDF-2806D9C06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C35D0-6FE7-B073-2B7C-8ED3FACA8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3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5019-37BA-E10C-880B-2D7472DD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F88F6-14C5-2CDE-2F0C-91188B9A7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4EBE96-8BA8-52E5-63B6-6B5DA9CCC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9E6FB-0C28-C10C-BCEE-EBA5E3A2D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51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94D7D-F3A8-3A85-3FC4-CC29F9DCA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89704-7271-2EF9-4B68-45CB9295B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B69D7-C713-0F34-BFDE-DDBA67E3F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92501-9FBA-17AF-92DA-57EBECB141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49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41B1-813B-A583-538B-F2B1584C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EE2A7-5190-33B1-6F3C-200B705BA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F9809-1861-0457-BD6D-6BC9F0817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5ED0-599C-285F-F6A5-BABC9C613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17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53F3A-0E76-A6A1-7FA3-D458BE56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66D8-C679-53CE-CF71-71E07DCEC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275F9-ACE3-A541-A6EF-683DA829B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BC4B6-D5B6-3921-9076-1EFB527A23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0A84F-92B8-EB28-B7FE-5791B55A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3D859-5E85-8DCD-372D-35B3B5D99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CB5E61-D552-E760-FC3F-2E387A953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4B0F9-F849-B83A-301A-B354FA0EA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5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87E82-3A36-EF0C-26AC-8F0B4AC0A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CF26E-9BB8-EA0C-CF5B-B47F5BC8C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4F322-037E-9457-E124-4456BEE5E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FE945-AEE1-C5BC-3749-1E34A7613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5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D6C14-8646-40C7-D245-C0215AA4E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09D1A-0A4B-663B-702B-E5C55E08E1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3D861E-D26B-CA5E-E2EF-74A72CFF1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FDC9C-631E-85C6-C350-7DB062E21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1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28E84-32A3-7AB7-DE19-540B1C89D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31EA0-C7DA-9C05-5619-4DC0ABC3F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E4DD1-B9BE-62A5-69DC-B8968F048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B7DB-9D25-AFEF-BB6A-3343EEA50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2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99300-283B-7EDB-68C6-6D0858FC0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3E122-AB44-C25A-8349-0CB1EF195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6F6F1-309B-9790-3601-007809517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257F8-D08A-22EF-4D16-AECF94FDF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6825A-7B14-AE6E-6CF6-BAA6B37A0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ED4E9-C5E2-DCBE-C2F4-65EA0BD1E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53681-A333-5A9E-BD4A-C3E593F89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74359-19E0-D5D5-53B7-714CD1FCF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69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143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4" name="Text 2"/>
          <p:cNvSpPr/>
          <p:nvPr/>
        </p:nvSpPr>
        <p:spPr>
          <a:xfrm>
            <a:off x="489585" y="1632231"/>
            <a:ext cx="8355330" cy="460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22"/>
              </a:lnSpc>
              <a:spcAft>
                <a:spcPts val="1125"/>
              </a:spcAft>
              <a:buNone/>
            </a:pPr>
            <a:r>
              <a:rPr lang="ca-ES" sz="315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Classificació d'Imatges</a:t>
            </a:r>
            <a:endParaRPr lang="ca-ES" sz="3150" noProof="0" dirty="0"/>
          </a:p>
        </p:txBody>
      </p:sp>
      <p:sp>
        <p:nvSpPr>
          <p:cNvPr id="5" name="Text 3"/>
          <p:cNvSpPr/>
          <p:nvPr/>
        </p:nvSpPr>
        <p:spPr>
          <a:xfrm>
            <a:off x="489585" y="2235134"/>
            <a:ext cx="8355330" cy="460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22"/>
              </a:lnSpc>
              <a:spcAft>
                <a:spcPts val="2250"/>
              </a:spcAft>
              <a:buNone/>
            </a:pPr>
            <a:r>
              <a:rPr lang="ca-ES" sz="3150" b="1" noProof="0" dirty="0">
                <a:solidFill>
                  <a:srgbClr val="FF6B3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amb </a:t>
            </a:r>
            <a:r>
              <a:rPr lang="ca-ES" sz="3150" b="1" noProof="0" dirty="0" err="1">
                <a:solidFill>
                  <a:srgbClr val="FF6B3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Bag</a:t>
            </a:r>
            <a:r>
              <a:rPr lang="ca-ES" sz="3150" b="1" noProof="0" dirty="0">
                <a:solidFill>
                  <a:srgbClr val="FF6B3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of Visual </a:t>
            </a:r>
            <a:r>
              <a:rPr lang="ca-ES" sz="3150" b="1" noProof="0" dirty="0" err="1">
                <a:solidFill>
                  <a:srgbClr val="FF6B3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Words</a:t>
            </a:r>
            <a:endParaRPr lang="ca-ES" sz="3150" noProof="0" dirty="0"/>
          </a:p>
        </p:txBody>
      </p:sp>
      <p:sp>
        <p:nvSpPr>
          <p:cNvPr id="6" name="Text 4"/>
          <p:cNvSpPr/>
          <p:nvPr/>
        </p:nvSpPr>
        <p:spPr>
          <a:xfrm>
            <a:off x="489585" y="2980912"/>
            <a:ext cx="835533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ca-ES" sz="135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</a:t>
            </a:r>
            <a:r>
              <a:rPr lang="ca-ES" sz="135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ca-ES" sz="135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Indian</a:t>
            </a:r>
            <a:r>
              <a:rPr lang="ca-ES" sz="135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ca-ES" sz="135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Food</a:t>
            </a:r>
            <a:r>
              <a:rPr lang="ca-ES" sz="135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ca-ES" sz="135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Classification</a:t>
            </a:r>
            <a:endParaRPr lang="ca-ES" sz="1350" noProof="0" dirty="0"/>
          </a:p>
        </p:txBody>
      </p:sp>
      <p:sp>
        <p:nvSpPr>
          <p:cNvPr id="7" name="Text 5"/>
          <p:cNvSpPr/>
          <p:nvPr/>
        </p:nvSpPr>
        <p:spPr>
          <a:xfrm>
            <a:off x="571500" y="4545360"/>
            <a:ext cx="8191500" cy="9525"/>
          </a:xfrm>
          <a:prstGeom prst="rect">
            <a:avLst/>
          </a:prstGeom>
          <a:solidFill>
            <a:srgbClr val="2D4A5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8" name="Text 6"/>
          <p:cNvSpPr/>
          <p:nvPr/>
        </p:nvSpPr>
        <p:spPr>
          <a:xfrm>
            <a:off x="571500" y="4697760"/>
            <a:ext cx="835533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Projecte Final · 2024-2025  AC-11: Pol Beltran Moncada-Pau Vidal Martin-</a:t>
            </a:r>
            <a:r>
              <a:rPr lang="ca-ES" sz="900" noProof="0" dirty="0" err="1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Hector</a:t>
            </a: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Cervelló Navarro-Oriol Ramos Navarro</a:t>
            </a:r>
            <a:endParaRPr lang="ca-ES" sz="90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6495-782F-281D-A915-1C6E7987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4900179-2216-030F-375C-A00ACA8B70DD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7D56AA-5B00-407D-058C-D2FE9DF62307}"/>
              </a:ext>
            </a:extLst>
          </p:cNvPr>
          <p:cNvSpPr/>
          <p:nvPr/>
        </p:nvSpPr>
        <p:spPr>
          <a:xfrm>
            <a:off x="476250" y="238125"/>
            <a:ext cx="54795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Millor Extractor de Característiques</a:t>
            </a:r>
            <a:endParaRPr lang="ca-ES" sz="2700" noProof="0" dirty="0"/>
          </a:p>
        </p:txBody>
      </p:sp>
      <p:pic>
        <p:nvPicPr>
          <p:cNvPr id="33" name="Imagen 32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E1A0F36-03E0-4836-AA18-4AF7F2F2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42" y="1103775"/>
            <a:ext cx="6544715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D8DFB-E4B9-9FEC-B520-7B12E7CFE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B38CB7-FA6E-57A4-E79C-345AACAA0A27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0B97537-2E55-F48C-5978-A8311B3E19C5}"/>
              </a:ext>
            </a:extLst>
          </p:cNvPr>
          <p:cNvSpPr/>
          <p:nvPr/>
        </p:nvSpPr>
        <p:spPr>
          <a:xfrm>
            <a:off x="476250" y="238125"/>
            <a:ext cx="54795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Millor Extractor de Característiques</a:t>
            </a:r>
            <a:endParaRPr lang="ca-ES" sz="2700" noProof="0" dirty="0"/>
          </a:p>
        </p:txBody>
      </p:sp>
      <p:pic>
        <p:nvPicPr>
          <p:cNvPr id="7" name="Imagen 6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60DA366B-F683-C560-6229-D30409F3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94" y="1103775"/>
            <a:ext cx="6306612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8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/>
          <p:cNvSpPr/>
          <p:nvPr/>
        </p:nvSpPr>
        <p:spPr>
          <a:xfrm>
            <a:off x="476250" y="238125"/>
            <a:ext cx="54795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Millor Extractor de Característiques</a:t>
            </a:r>
            <a:endParaRPr lang="ca-ES" sz="2700" noProof="0" dirty="0"/>
          </a:p>
        </p:txBody>
      </p:sp>
      <p:sp>
        <p:nvSpPr>
          <p:cNvPr id="4" name="Text 2"/>
          <p:cNvSpPr/>
          <p:nvPr/>
        </p:nvSpPr>
        <p:spPr>
          <a:xfrm>
            <a:off x="476250" y="1808857"/>
            <a:ext cx="1924050" cy="1249561"/>
          </a:xfrm>
          <a:prstGeom prst="roundRect">
            <a:avLst>
              <a:gd name="adj" fmla="val 6098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5" name="Text 3"/>
          <p:cNvSpPr/>
          <p:nvPr/>
        </p:nvSpPr>
        <p:spPr>
          <a:xfrm>
            <a:off x="647700" y="1980307"/>
            <a:ext cx="161277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ca-ES" sz="105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SIFT </a:t>
            </a:r>
            <a:r>
              <a:rPr lang="ca-ES" sz="1050" noProof="0" dirty="0" err="1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Grey</a:t>
            </a:r>
            <a:endParaRPr lang="ca-ES" sz="1050" noProof="0" dirty="0"/>
          </a:p>
        </p:txBody>
      </p:sp>
      <p:sp>
        <p:nvSpPr>
          <p:cNvPr id="6" name="Text 4"/>
          <p:cNvSpPr/>
          <p:nvPr/>
        </p:nvSpPr>
        <p:spPr>
          <a:xfrm>
            <a:off x="647700" y="2224088"/>
            <a:ext cx="1612773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ca-ES" sz="2400" b="1" noProof="0" dirty="0">
                <a:solidFill>
                  <a:srgbClr val="B8C5D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~38%</a:t>
            </a:r>
            <a:endParaRPr lang="ca-ES" sz="2400" noProof="0" dirty="0"/>
          </a:p>
        </p:txBody>
      </p:sp>
      <p:sp>
        <p:nvSpPr>
          <p:cNvPr id="7" name="Text 5"/>
          <p:cNvSpPr/>
          <p:nvPr/>
        </p:nvSpPr>
        <p:spPr>
          <a:xfrm>
            <a:off x="647700" y="2726978"/>
            <a:ext cx="161277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600"/>
              </a:spcBef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128D per descriptor</a:t>
            </a:r>
            <a:endParaRPr lang="ca-ES" sz="900" noProof="0" dirty="0"/>
          </a:p>
        </p:txBody>
      </p:sp>
      <p:sp>
        <p:nvSpPr>
          <p:cNvPr id="8" name="Text 6"/>
          <p:cNvSpPr/>
          <p:nvPr/>
        </p:nvSpPr>
        <p:spPr>
          <a:xfrm>
            <a:off x="2552700" y="1808857"/>
            <a:ext cx="1924050" cy="1249561"/>
          </a:xfrm>
          <a:prstGeom prst="roundRect">
            <a:avLst>
              <a:gd name="adj" fmla="val 6098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9" name="Text 7"/>
          <p:cNvSpPr/>
          <p:nvPr/>
        </p:nvSpPr>
        <p:spPr>
          <a:xfrm>
            <a:off x="2724150" y="1980307"/>
            <a:ext cx="161277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ca-ES" sz="105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Harris</a:t>
            </a:r>
            <a:endParaRPr lang="ca-ES" sz="1050" noProof="0" dirty="0"/>
          </a:p>
        </p:txBody>
      </p:sp>
      <p:sp>
        <p:nvSpPr>
          <p:cNvPr id="10" name="Text 8"/>
          <p:cNvSpPr/>
          <p:nvPr/>
        </p:nvSpPr>
        <p:spPr>
          <a:xfrm>
            <a:off x="2724150" y="2224088"/>
            <a:ext cx="1612773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ca-ES" sz="2400" b="1" noProof="0" dirty="0">
                <a:solidFill>
                  <a:srgbClr val="B8C5D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~32%</a:t>
            </a:r>
            <a:endParaRPr lang="ca-ES" sz="2400" noProof="0" dirty="0"/>
          </a:p>
        </p:txBody>
      </p:sp>
      <p:sp>
        <p:nvSpPr>
          <p:cNvPr id="11" name="Text 9"/>
          <p:cNvSpPr/>
          <p:nvPr/>
        </p:nvSpPr>
        <p:spPr>
          <a:xfrm>
            <a:off x="2724150" y="2726978"/>
            <a:ext cx="161277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600"/>
              </a:spcBef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Corners Harris</a:t>
            </a:r>
            <a:endParaRPr lang="ca-ES" sz="900" noProof="0" dirty="0"/>
          </a:p>
        </p:txBody>
      </p:sp>
      <p:sp>
        <p:nvSpPr>
          <p:cNvPr id="12" name="Text 10"/>
          <p:cNvSpPr/>
          <p:nvPr/>
        </p:nvSpPr>
        <p:spPr>
          <a:xfrm>
            <a:off x="4629150" y="1808857"/>
            <a:ext cx="1924050" cy="1249561"/>
          </a:xfrm>
          <a:prstGeom prst="roundRect">
            <a:avLst>
              <a:gd name="adj" fmla="val 6098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3" name="Text 11"/>
          <p:cNvSpPr/>
          <p:nvPr/>
        </p:nvSpPr>
        <p:spPr>
          <a:xfrm>
            <a:off x="4800600" y="1980307"/>
            <a:ext cx="161277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ca-ES" sz="1050" noProof="0" dirty="0" err="1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Dense</a:t>
            </a:r>
            <a:endParaRPr lang="ca-ES" sz="1050" noProof="0" dirty="0"/>
          </a:p>
        </p:txBody>
      </p:sp>
      <p:sp>
        <p:nvSpPr>
          <p:cNvPr id="14" name="Text 12"/>
          <p:cNvSpPr/>
          <p:nvPr/>
        </p:nvSpPr>
        <p:spPr>
          <a:xfrm>
            <a:off x="4800600" y="2224088"/>
            <a:ext cx="1612773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ca-ES" sz="2400" b="1" noProof="0" dirty="0">
                <a:solidFill>
                  <a:srgbClr val="B8C5D6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~31%</a:t>
            </a:r>
            <a:endParaRPr lang="ca-ES" sz="2400" noProof="0" dirty="0"/>
          </a:p>
        </p:txBody>
      </p:sp>
      <p:sp>
        <p:nvSpPr>
          <p:cNvPr id="15" name="Text 13"/>
          <p:cNvSpPr/>
          <p:nvPr/>
        </p:nvSpPr>
        <p:spPr>
          <a:xfrm>
            <a:off x="4800600" y="2726978"/>
            <a:ext cx="161277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600"/>
              </a:spcBef>
              <a:buNone/>
            </a:pPr>
            <a:r>
              <a:rPr lang="ca-ES" sz="900" noProof="0" dirty="0" err="1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Grid</a:t>
            </a: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regular</a:t>
            </a:r>
            <a:endParaRPr lang="ca-ES" sz="900" noProof="0" dirty="0"/>
          </a:p>
        </p:txBody>
      </p:sp>
      <p:pic>
        <p:nvPicPr>
          <p:cNvPr id="16" name="Image 0" descr="/tmp/rasterized-gradient-259f44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789807"/>
            <a:ext cx="1962150" cy="1287661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912150" y="1713607"/>
            <a:ext cx="593675" cy="209550"/>
          </a:xfrm>
          <a:prstGeom prst="roundRect">
            <a:avLst>
              <a:gd name="adj" fmla="val 18182"/>
            </a:avLst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8" name="Text 15"/>
          <p:cNvSpPr/>
          <p:nvPr/>
        </p:nvSpPr>
        <p:spPr>
          <a:xfrm>
            <a:off x="8026450" y="1751707"/>
            <a:ext cx="37237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ca-ES" sz="7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MILLOR</a:t>
            </a:r>
            <a:endParaRPr lang="ca-ES" sz="750" noProof="0" dirty="0"/>
          </a:p>
        </p:txBody>
      </p:sp>
      <p:sp>
        <p:nvSpPr>
          <p:cNvPr id="19" name="Text 16"/>
          <p:cNvSpPr/>
          <p:nvPr/>
        </p:nvSpPr>
        <p:spPr>
          <a:xfrm>
            <a:off x="6896100" y="1980307"/>
            <a:ext cx="161277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ca-ES" sz="1050" b="1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SIFT </a:t>
            </a:r>
            <a:r>
              <a:rPr lang="ca-ES" sz="1050" b="1" noProof="0" dirty="0" err="1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Splitted</a:t>
            </a:r>
            <a:endParaRPr lang="ca-ES" sz="1050" noProof="0" dirty="0"/>
          </a:p>
        </p:txBody>
      </p:sp>
      <p:sp>
        <p:nvSpPr>
          <p:cNvPr id="20" name="Text 17"/>
          <p:cNvSpPr/>
          <p:nvPr/>
        </p:nvSpPr>
        <p:spPr>
          <a:xfrm>
            <a:off x="6896100" y="2224088"/>
            <a:ext cx="1612773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ca-ES" sz="2400" b="1" noProof="0" dirty="0">
                <a:solidFill>
                  <a:srgbClr val="3DDC9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~42%</a:t>
            </a:r>
            <a:endParaRPr lang="ca-ES" sz="2400" noProof="0" dirty="0"/>
          </a:p>
        </p:txBody>
      </p:sp>
      <p:sp>
        <p:nvSpPr>
          <p:cNvPr id="21" name="Text 18"/>
          <p:cNvSpPr/>
          <p:nvPr/>
        </p:nvSpPr>
        <p:spPr>
          <a:xfrm>
            <a:off x="6896100" y="2726978"/>
            <a:ext cx="161277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600"/>
              </a:spcBef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384D (RGB × 128)</a:t>
            </a:r>
            <a:endParaRPr lang="ca-ES" sz="900" noProof="0" dirty="0"/>
          </a:p>
        </p:txBody>
      </p:sp>
      <p:sp>
        <p:nvSpPr>
          <p:cNvPr id="22" name="Text 19"/>
          <p:cNvSpPr/>
          <p:nvPr/>
        </p:nvSpPr>
        <p:spPr>
          <a:xfrm>
            <a:off x="476250" y="4086225"/>
            <a:ext cx="8191500" cy="771525"/>
          </a:xfrm>
          <a:prstGeom prst="roundRect">
            <a:avLst>
              <a:gd name="adj" fmla="val 9877"/>
            </a:avLst>
          </a:prstGeom>
          <a:solidFill>
            <a:srgbClr val="0A141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3" name="Shape 20"/>
          <p:cNvSpPr/>
          <p:nvPr/>
        </p:nvSpPr>
        <p:spPr>
          <a:xfrm>
            <a:off x="495300" y="4086225"/>
            <a:ext cx="0" cy="771525"/>
          </a:xfrm>
          <a:prstGeom prst="line">
            <a:avLst/>
          </a:prstGeom>
          <a:noFill/>
          <a:ln w="38100">
            <a:solidFill>
              <a:srgbClr val="3DDC97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24" name="Text 21"/>
          <p:cNvSpPr/>
          <p:nvPr/>
        </p:nvSpPr>
        <p:spPr>
          <a:xfrm>
            <a:off x="685800" y="4257675"/>
            <a:ext cx="796671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buNone/>
            </a:pPr>
            <a:r>
              <a:rPr lang="ca-ES" sz="1125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Conclusió:</a:t>
            </a:r>
            <a:r>
              <a:rPr lang="ca-ES" sz="1125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L'extracció SIFT amb canals RGB separats (</a:t>
            </a:r>
            <a:r>
              <a:rPr lang="ca-ES" sz="1125" noProof="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splitted</a:t>
            </a:r>
            <a:r>
              <a:rPr lang="ca-ES" sz="1125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 supera significativament els altres mètodes, capturant informació crucial per a la classificació d'aliments.</a:t>
            </a:r>
            <a:endParaRPr lang="ca-ES" sz="1125" noProof="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55A76B02-3A6B-F678-995D-E23210D05DE7}"/>
              </a:ext>
            </a:extLst>
          </p:cNvPr>
          <p:cNvSpPr/>
          <p:nvPr/>
        </p:nvSpPr>
        <p:spPr>
          <a:xfrm>
            <a:off x="495300" y="1559846"/>
            <a:ext cx="36653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COMPARACIÓ DIRECTA (F1-score)</a:t>
            </a:r>
            <a:endParaRPr lang="ca-ES" sz="900" noProof="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/>
          <p:cNvSpPr/>
          <p:nvPr/>
        </p:nvSpPr>
        <p:spPr>
          <a:xfrm>
            <a:off x="476250" y="238125"/>
            <a:ext cx="44982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Com Funciona SIFT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Splitted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?</a:t>
            </a:r>
            <a:endParaRPr lang="ca-ES" sz="2700" noProof="0" dirty="0"/>
          </a:p>
        </p:txBody>
      </p:sp>
      <p:sp>
        <p:nvSpPr>
          <p:cNvPr id="4" name="Text 2"/>
          <p:cNvSpPr/>
          <p:nvPr/>
        </p:nvSpPr>
        <p:spPr>
          <a:xfrm>
            <a:off x="476250" y="971550"/>
            <a:ext cx="1629221" cy="1230511"/>
          </a:xfrm>
          <a:prstGeom prst="roundRect">
            <a:avLst>
              <a:gd name="adj" fmla="val 6193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5" name="Text 3"/>
          <p:cNvSpPr/>
          <p:nvPr/>
        </p:nvSpPr>
        <p:spPr>
          <a:xfrm>
            <a:off x="628650" y="1123950"/>
            <a:ext cx="266700" cy="266700"/>
          </a:xfrm>
          <a:prstGeom prst="roundRect">
            <a:avLst>
              <a:gd name="adj" fmla="val 342857"/>
            </a:avLst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6" name="Text 4"/>
          <p:cNvSpPr/>
          <p:nvPr/>
        </p:nvSpPr>
        <p:spPr>
          <a:xfrm>
            <a:off x="724793" y="1163985"/>
            <a:ext cx="757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ca-ES" sz="1050" noProof="0" dirty="0"/>
          </a:p>
        </p:txBody>
      </p:sp>
      <p:sp>
        <p:nvSpPr>
          <p:cNvPr id="7" name="Text 5"/>
          <p:cNvSpPr/>
          <p:nvPr/>
        </p:nvSpPr>
        <p:spPr>
          <a:xfrm>
            <a:off x="628650" y="1485900"/>
            <a:ext cx="135091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Imatge RGB</a:t>
            </a:r>
            <a:endParaRPr lang="ca-ES" sz="1050" noProof="0" dirty="0"/>
          </a:p>
        </p:txBody>
      </p:sp>
      <p:sp>
        <p:nvSpPr>
          <p:cNvPr id="8" name="Text 6"/>
          <p:cNvSpPr/>
          <p:nvPr/>
        </p:nvSpPr>
        <p:spPr>
          <a:xfrm>
            <a:off x="628650" y="1729680"/>
            <a:ext cx="1350910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Carreguem la imatge en color amb els 3 canals.</a:t>
            </a:r>
            <a:endParaRPr lang="ca-ES" sz="900" noProof="0" dirty="0"/>
          </a:p>
        </p:txBody>
      </p:sp>
      <p:sp>
        <p:nvSpPr>
          <p:cNvPr id="9" name="Text 7"/>
          <p:cNvSpPr/>
          <p:nvPr/>
        </p:nvSpPr>
        <p:spPr>
          <a:xfrm>
            <a:off x="2219771" y="1426815"/>
            <a:ext cx="23317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buNone/>
            </a:pPr>
            <a:r>
              <a:rPr lang="ca-ES" sz="18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ca-ES" sz="1800" noProof="0" dirty="0"/>
          </a:p>
        </p:txBody>
      </p:sp>
      <p:sp>
        <p:nvSpPr>
          <p:cNvPr id="10" name="Text 8"/>
          <p:cNvSpPr/>
          <p:nvPr/>
        </p:nvSpPr>
        <p:spPr>
          <a:xfrm>
            <a:off x="2562671" y="971550"/>
            <a:ext cx="1629221" cy="1230511"/>
          </a:xfrm>
          <a:prstGeom prst="roundRect">
            <a:avLst>
              <a:gd name="adj" fmla="val 6193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1" name="Text 9"/>
          <p:cNvSpPr/>
          <p:nvPr/>
        </p:nvSpPr>
        <p:spPr>
          <a:xfrm>
            <a:off x="2715071" y="1123950"/>
            <a:ext cx="266700" cy="266700"/>
          </a:xfrm>
          <a:prstGeom prst="roundRect">
            <a:avLst>
              <a:gd name="adj" fmla="val 342857"/>
            </a:avLst>
          </a:prstGeom>
          <a:solidFill>
            <a:srgbClr val="3DDC9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2" name="Text 10"/>
          <p:cNvSpPr/>
          <p:nvPr/>
        </p:nvSpPr>
        <p:spPr>
          <a:xfrm>
            <a:off x="2811214" y="1163985"/>
            <a:ext cx="757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0D1B2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ca-ES" sz="1050" noProof="0" dirty="0"/>
          </a:p>
        </p:txBody>
      </p:sp>
      <p:sp>
        <p:nvSpPr>
          <p:cNvPr id="13" name="Text 11"/>
          <p:cNvSpPr/>
          <p:nvPr/>
        </p:nvSpPr>
        <p:spPr>
          <a:xfrm>
            <a:off x="2715071" y="1485900"/>
            <a:ext cx="135091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Detecció </a:t>
            </a:r>
            <a:r>
              <a:rPr lang="ca-ES" sz="1050" b="1" noProof="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Keypoints</a:t>
            </a:r>
            <a:endParaRPr lang="ca-ES" sz="1050" noProof="0" dirty="0"/>
          </a:p>
        </p:txBody>
      </p:sp>
      <p:sp>
        <p:nvSpPr>
          <p:cNvPr id="14" name="Text 12"/>
          <p:cNvSpPr/>
          <p:nvPr/>
        </p:nvSpPr>
        <p:spPr>
          <a:xfrm>
            <a:off x="2715071" y="1729680"/>
            <a:ext cx="1350910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SIFT detecta </a:t>
            </a: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keypoints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endParaRPr lang="ca-ES" sz="900" noProof="0" dirty="0"/>
          </a:p>
        </p:txBody>
      </p:sp>
      <p:sp>
        <p:nvSpPr>
          <p:cNvPr id="15" name="Text 13"/>
          <p:cNvSpPr/>
          <p:nvPr/>
        </p:nvSpPr>
        <p:spPr>
          <a:xfrm>
            <a:off x="4306193" y="1426815"/>
            <a:ext cx="23317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buNone/>
            </a:pPr>
            <a:r>
              <a:rPr lang="ca-ES" sz="18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ca-ES" sz="1800" noProof="0" dirty="0"/>
          </a:p>
        </p:txBody>
      </p:sp>
      <p:sp>
        <p:nvSpPr>
          <p:cNvPr id="16" name="Text 14"/>
          <p:cNvSpPr/>
          <p:nvPr/>
        </p:nvSpPr>
        <p:spPr>
          <a:xfrm>
            <a:off x="4649093" y="971550"/>
            <a:ext cx="1894136" cy="1230511"/>
          </a:xfrm>
          <a:prstGeom prst="roundRect">
            <a:avLst>
              <a:gd name="adj" fmla="val 6193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7" name="Text 15"/>
          <p:cNvSpPr/>
          <p:nvPr/>
        </p:nvSpPr>
        <p:spPr>
          <a:xfrm>
            <a:off x="4801493" y="1123950"/>
            <a:ext cx="266700" cy="266700"/>
          </a:xfrm>
          <a:prstGeom prst="roundRect">
            <a:avLst>
              <a:gd name="adj" fmla="val 342857"/>
            </a:avLst>
          </a:prstGeom>
          <a:solidFill>
            <a:srgbClr val="4A9E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8" name="Text 16"/>
          <p:cNvSpPr/>
          <p:nvPr/>
        </p:nvSpPr>
        <p:spPr>
          <a:xfrm>
            <a:off x="4897636" y="1163985"/>
            <a:ext cx="757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ca-ES" sz="1050" noProof="0" dirty="0"/>
          </a:p>
        </p:txBody>
      </p:sp>
      <p:sp>
        <p:nvSpPr>
          <p:cNvPr id="19" name="Text 17"/>
          <p:cNvSpPr/>
          <p:nvPr/>
        </p:nvSpPr>
        <p:spPr>
          <a:xfrm>
            <a:off x="4801493" y="1485900"/>
            <a:ext cx="162112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Descriptors per Canal</a:t>
            </a:r>
            <a:endParaRPr lang="ca-ES" sz="1050" noProof="0" dirty="0"/>
          </a:p>
        </p:txBody>
      </p:sp>
      <p:sp>
        <p:nvSpPr>
          <p:cNvPr id="20" name="Text 18"/>
          <p:cNvSpPr/>
          <p:nvPr/>
        </p:nvSpPr>
        <p:spPr>
          <a:xfrm>
            <a:off x="4801493" y="1729680"/>
            <a:ext cx="162112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Extraiem 128D descriptors de R, G i B per separat.</a:t>
            </a:r>
            <a:endParaRPr lang="ca-ES" sz="900" noProof="0" dirty="0"/>
          </a:p>
        </p:txBody>
      </p:sp>
      <p:sp>
        <p:nvSpPr>
          <p:cNvPr id="21" name="Text 19"/>
          <p:cNvSpPr/>
          <p:nvPr/>
        </p:nvSpPr>
        <p:spPr>
          <a:xfrm>
            <a:off x="6657529" y="1426815"/>
            <a:ext cx="23317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buNone/>
            </a:pPr>
            <a:r>
              <a:rPr lang="ca-ES" sz="18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ca-ES" sz="1800" noProof="0" dirty="0"/>
          </a:p>
        </p:txBody>
      </p:sp>
      <p:pic>
        <p:nvPicPr>
          <p:cNvPr id="22" name="Image 0" descr="/tmp/rasterized-gradient-f29849a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29" y="971550"/>
            <a:ext cx="1667321" cy="1230511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7171879" y="1143000"/>
            <a:ext cx="266700" cy="266700"/>
          </a:xfrm>
          <a:prstGeom prst="roundRect">
            <a:avLst>
              <a:gd name="adj" fmla="val 342857"/>
            </a:avLst>
          </a:prstGeom>
          <a:solidFill>
            <a:srgbClr val="E06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4" name="Text 21"/>
          <p:cNvSpPr/>
          <p:nvPr/>
        </p:nvSpPr>
        <p:spPr>
          <a:xfrm>
            <a:off x="7268021" y="1183035"/>
            <a:ext cx="757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ca-ES" sz="1050" noProof="0" dirty="0"/>
          </a:p>
        </p:txBody>
      </p:sp>
      <p:sp>
        <p:nvSpPr>
          <p:cNvPr id="25" name="Text 22"/>
          <p:cNvSpPr/>
          <p:nvPr/>
        </p:nvSpPr>
        <p:spPr>
          <a:xfrm>
            <a:off x="7171879" y="1504950"/>
            <a:ext cx="135091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ca-ES" sz="1050" b="1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Concatenació</a:t>
            </a:r>
            <a:endParaRPr lang="ca-ES" sz="1050" noProof="0" dirty="0"/>
          </a:p>
        </p:txBody>
      </p:sp>
      <p:sp>
        <p:nvSpPr>
          <p:cNvPr id="26" name="Text 23"/>
          <p:cNvSpPr/>
          <p:nvPr/>
        </p:nvSpPr>
        <p:spPr>
          <a:xfrm>
            <a:off x="7171879" y="1748730"/>
            <a:ext cx="135091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128 × 3 = </a:t>
            </a:r>
            <a:r>
              <a:rPr lang="ca-ES" sz="900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384D</a:t>
            </a:r>
            <a:endParaRPr lang="ca-ES" sz="900" noProof="0" dirty="0"/>
          </a:p>
        </p:txBody>
      </p:sp>
      <p:sp>
        <p:nvSpPr>
          <p:cNvPr id="27" name="Text 24"/>
          <p:cNvSpPr/>
          <p:nvPr/>
        </p:nvSpPr>
        <p:spPr>
          <a:xfrm>
            <a:off x="476250" y="3028950"/>
            <a:ext cx="4000500" cy="1192411"/>
          </a:xfrm>
          <a:prstGeom prst="roundRect">
            <a:avLst>
              <a:gd name="adj" fmla="val 6390"/>
            </a:avLst>
          </a:prstGeom>
          <a:solidFill>
            <a:srgbClr val="0A141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8" name="Shape 25"/>
          <p:cNvSpPr/>
          <p:nvPr/>
        </p:nvSpPr>
        <p:spPr>
          <a:xfrm>
            <a:off x="495300" y="3028950"/>
            <a:ext cx="0" cy="1192411"/>
          </a:xfrm>
          <a:prstGeom prst="line">
            <a:avLst/>
          </a:prstGeom>
          <a:noFill/>
          <a:ln w="38100">
            <a:solidFill>
              <a:srgbClr val="3DDC97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29" name="Text 26"/>
          <p:cNvSpPr/>
          <p:nvPr/>
        </p:nvSpPr>
        <p:spPr>
          <a:xfrm>
            <a:off x="685800" y="3200400"/>
            <a:ext cx="369189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ca-ES" sz="975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 QUÈ FUNCIONA MILLOR?</a:t>
            </a:r>
            <a:endParaRPr lang="ca-ES" sz="975" noProof="0" dirty="0"/>
          </a:p>
        </p:txBody>
      </p:sp>
      <p:sp>
        <p:nvSpPr>
          <p:cNvPr id="30" name="Text 27"/>
          <p:cNvSpPr/>
          <p:nvPr/>
        </p:nvSpPr>
        <p:spPr>
          <a:xfrm>
            <a:off x="685800" y="3449836"/>
            <a:ext cx="369189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color és </a:t>
            </a:r>
            <a:r>
              <a:rPr lang="ca-ES" sz="1050" b="1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crític</a:t>
            </a: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per classificar aliments</a:t>
            </a:r>
            <a:r>
              <a:rPr lang="ca-ES" sz="105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endParaRPr lang="ca-ES" sz="1050" noProof="0" dirty="0"/>
          </a:p>
        </p:txBody>
      </p:sp>
      <p:sp>
        <p:nvSpPr>
          <p:cNvPr id="31" name="Text 28"/>
          <p:cNvSpPr/>
          <p:nvPr/>
        </p:nvSpPr>
        <p:spPr>
          <a:xfrm>
            <a:off x="4667250" y="3128963"/>
            <a:ext cx="4000500" cy="992386"/>
          </a:xfrm>
          <a:prstGeom prst="roundRect">
            <a:avLst>
              <a:gd name="adj" fmla="val 7678"/>
            </a:avLst>
          </a:prstGeom>
          <a:solidFill>
            <a:srgbClr val="0A141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2" name="Shape 29"/>
          <p:cNvSpPr/>
          <p:nvPr/>
        </p:nvSpPr>
        <p:spPr>
          <a:xfrm>
            <a:off x="4686300" y="3128963"/>
            <a:ext cx="0" cy="992386"/>
          </a:xfrm>
          <a:prstGeom prst="line">
            <a:avLst/>
          </a:prstGeom>
          <a:noFill/>
          <a:ln w="38100">
            <a:solidFill>
              <a:srgbClr val="4A9EE0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33" name="Text 30"/>
          <p:cNvSpPr/>
          <p:nvPr/>
        </p:nvSpPr>
        <p:spPr>
          <a:xfrm>
            <a:off x="4876800" y="3300413"/>
            <a:ext cx="3691890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ca-ES" sz="975" b="1" noProof="0" dirty="0">
                <a:solidFill>
                  <a:srgbClr val="4A9E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AVANTATGE CLAU</a:t>
            </a:r>
            <a:endParaRPr lang="ca-ES" sz="975" noProof="0" dirty="0"/>
          </a:p>
        </p:txBody>
      </p:sp>
      <p:sp>
        <p:nvSpPr>
          <p:cNvPr id="34" name="Text 31"/>
          <p:cNvSpPr/>
          <p:nvPr/>
        </p:nvSpPr>
        <p:spPr>
          <a:xfrm>
            <a:off x="4876800" y="3549848"/>
            <a:ext cx="369189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Mateixos </a:t>
            </a:r>
            <a:r>
              <a:rPr lang="ca-ES" sz="1050" noProof="0" dirty="0" err="1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keypoints</a:t>
            </a: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→ coherència espacial. Descriptors per canal → captura variacions locals i ampliació de dades.</a:t>
            </a:r>
            <a:endParaRPr lang="ca-ES" sz="1050" noProof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7D0F5-B667-C690-69B7-CFE5C206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EE71A5B-99FF-3669-E635-5217EF3570E7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2250F1E-13AA-406D-E398-3ACEA1183194}"/>
              </a:ext>
            </a:extLst>
          </p:cNvPr>
          <p:cNvSpPr/>
          <p:nvPr/>
        </p:nvSpPr>
        <p:spPr>
          <a:xfrm>
            <a:off x="476250" y="238125"/>
            <a:ext cx="44982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Amb quin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 ens quedem?</a:t>
            </a:r>
          </a:p>
        </p:txBody>
      </p:sp>
      <p:pic>
        <p:nvPicPr>
          <p:cNvPr id="36" name="Imagen 35" descr="Gráfico&#10;&#10;El contenido generado por IA puede ser incorrecto.">
            <a:extLst>
              <a:ext uri="{FF2B5EF4-FFF2-40B4-BE49-F238E27FC236}">
                <a16:creationId xmlns:a16="http://schemas.microsoft.com/office/drawing/2014/main" id="{C6C7BC90-DDA8-09C0-4686-DC2FC798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3" y="1347518"/>
            <a:ext cx="8650514" cy="35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4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72B70-FDFD-2394-5B19-C0FCFBE22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ECC70BF-3D7E-2E2C-B985-C4D55D0E1CB8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C707D0B-7507-915D-8BA1-FABD8DDE3F7F}"/>
              </a:ext>
            </a:extLst>
          </p:cNvPr>
          <p:cNvSpPr/>
          <p:nvPr/>
        </p:nvSpPr>
        <p:spPr>
          <a:xfrm>
            <a:off x="476250" y="238125"/>
            <a:ext cx="44982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Amb quin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 ens quedem?</a:t>
            </a:r>
          </a:p>
        </p:txBody>
      </p:sp>
      <p:pic>
        <p:nvPicPr>
          <p:cNvPr id="5" name="Imagen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77858040-51BA-BD64-D749-9D55DE87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28" y="1348575"/>
            <a:ext cx="8647944" cy="35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61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DB2BA-DD08-8885-E3ED-401ECF7E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969E114-C260-739D-6E60-B75EE88DD681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68BE752-A8AC-D439-1B47-66E13836F562}"/>
              </a:ext>
            </a:extLst>
          </p:cNvPr>
          <p:cNvSpPr/>
          <p:nvPr/>
        </p:nvSpPr>
        <p:spPr>
          <a:xfrm>
            <a:off x="476250" y="238125"/>
            <a:ext cx="44982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Amb quin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 ens quedem?</a:t>
            </a:r>
          </a:p>
        </p:txBody>
      </p:sp>
      <p:pic>
        <p:nvPicPr>
          <p:cNvPr id="8" name="Imagen 7" descr="Tabla&#10;&#10;El contenido generado por IA puede ser incorrecto.">
            <a:extLst>
              <a:ext uri="{FF2B5EF4-FFF2-40B4-BE49-F238E27FC236}">
                <a16:creationId xmlns:a16="http://schemas.microsoft.com/office/drawing/2014/main" id="{9BC344E6-6C5F-D878-C6B3-589DC392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7" y="1862950"/>
            <a:ext cx="8512126" cy="14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2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2C34A-AC3D-051E-2477-BD99B3AA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7AD441-DE60-1CBB-555A-8D73A6FE3F31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A45B886-6720-D30A-39F2-E287D6EFAB57}"/>
              </a:ext>
            </a:extLst>
          </p:cNvPr>
          <p:cNvSpPr/>
          <p:nvPr/>
        </p:nvSpPr>
        <p:spPr>
          <a:xfrm>
            <a:off x="476250" y="238125"/>
            <a:ext cx="44982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Amb quin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 ens quedem?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9A71D68-5F9C-B868-1D56-6640629FE09B}"/>
              </a:ext>
            </a:extLst>
          </p:cNvPr>
          <p:cNvCxnSpPr>
            <a:cxnSpLocks/>
          </p:cNvCxnSpPr>
          <p:nvPr/>
        </p:nvCxnSpPr>
        <p:spPr>
          <a:xfrm>
            <a:off x="4383024" y="1984144"/>
            <a:ext cx="8671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979A80-D2F4-485B-B5B1-D01CA1B34B66}"/>
              </a:ext>
            </a:extLst>
          </p:cNvPr>
          <p:cNvSpPr txBox="1"/>
          <p:nvPr/>
        </p:nvSpPr>
        <p:spPr>
          <a:xfrm>
            <a:off x="5460609" y="1764853"/>
            <a:ext cx="113069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RBF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DD0657F-DF8E-7CD1-12AA-28D5016A71A1}"/>
              </a:ext>
            </a:extLst>
          </p:cNvPr>
          <p:cNvCxnSpPr>
            <a:cxnSpLocks/>
          </p:cNvCxnSpPr>
          <p:nvPr/>
        </p:nvCxnSpPr>
        <p:spPr>
          <a:xfrm flipH="1">
            <a:off x="3581400" y="3948180"/>
            <a:ext cx="9418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4F30CBD-84D8-7F38-5C7B-A1B9718FD939}"/>
              </a:ext>
            </a:extLst>
          </p:cNvPr>
          <p:cNvSpPr txBox="1"/>
          <p:nvPr/>
        </p:nvSpPr>
        <p:spPr>
          <a:xfrm>
            <a:off x="1623061" y="3728889"/>
            <a:ext cx="1837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Sigmoide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84FFF5B2-EC71-BA32-FEB0-F6C67DAEC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52302"/>
              </p:ext>
            </p:extLst>
          </p:nvPr>
        </p:nvGraphicFramePr>
        <p:xfrm>
          <a:off x="451818" y="1371311"/>
          <a:ext cx="3720777" cy="11681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40259">
                  <a:extLst>
                    <a:ext uri="{9D8B030D-6E8A-4147-A177-3AD203B41FA5}">
                      <a16:colId xmlns:a16="http://schemas.microsoft.com/office/drawing/2014/main" val="3707537531"/>
                    </a:ext>
                  </a:extLst>
                </a:gridCol>
                <a:gridCol w="1240259">
                  <a:extLst>
                    <a:ext uri="{9D8B030D-6E8A-4147-A177-3AD203B41FA5}">
                      <a16:colId xmlns:a16="http://schemas.microsoft.com/office/drawing/2014/main" val="2644101630"/>
                    </a:ext>
                  </a:extLst>
                </a:gridCol>
                <a:gridCol w="1240259">
                  <a:extLst>
                    <a:ext uri="{9D8B030D-6E8A-4147-A177-3AD203B41FA5}">
                      <a16:colId xmlns:a16="http://schemas.microsoft.com/office/drawing/2014/main" val="3536304164"/>
                    </a:ext>
                  </a:extLst>
                </a:gridCol>
              </a:tblGrid>
              <a:tr h="389385">
                <a:tc>
                  <a:txBody>
                    <a:bodyPr/>
                    <a:lstStyle/>
                    <a:p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 err="1"/>
                        <a:t>Train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80310"/>
                  </a:ext>
                </a:extLst>
              </a:tr>
              <a:tr h="389385">
                <a:tc>
                  <a:txBody>
                    <a:bodyPr/>
                    <a:lstStyle/>
                    <a:p>
                      <a:r>
                        <a:rPr lang="ca-ES" noProof="0" dirty="0" err="1"/>
                        <a:t>Accuracy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0,9141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0,4758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43894"/>
                  </a:ext>
                </a:extLst>
              </a:tr>
              <a:tr h="389385">
                <a:tc>
                  <a:txBody>
                    <a:bodyPr/>
                    <a:lstStyle/>
                    <a:p>
                      <a:r>
                        <a:rPr lang="ca-ES" noProof="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0,9145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0,4469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01678"/>
                  </a:ext>
                </a:extLst>
              </a:tr>
            </a:tbl>
          </a:graphicData>
        </a:graphic>
      </p:graphicFrame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0CCE9858-6C07-891D-0011-F03A45E5A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53946"/>
              </p:ext>
            </p:extLst>
          </p:nvPr>
        </p:nvGraphicFramePr>
        <p:xfrm>
          <a:off x="4915966" y="3364102"/>
          <a:ext cx="3720777" cy="11681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40259">
                  <a:extLst>
                    <a:ext uri="{9D8B030D-6E8A-4147-A177-3AD203B41FA5}">
                      <a16:colId xmlns:a16="http://schemas.microsoft.com/office/drawing/2014/main" val="3707537531"/>
                    </a:ext>
                  </a:extLst>
                </a:gridCol>
                <a:gridCol w="1240259">
                  <a:extLst>
                    <a:ext uri="{9D8B030D-6E8A-4147-A177-3AD203B41FA5}">
                      <a16:colId xmlns:a16="http://schemas.microsoft.com/office/drawing/2014/main" val="2644101630"/>
                    </a:ext>
                  </a:extLst>
                </a:gridCol>
                <a:gridCol w="1240259">
                  <a:extLst>
                    <a:ext uri="{9D8B030D-6E8A-4147-A177-3AD203B41FA5}">
                      <a16:colId xmlns:a16="http://schemas.microsoft.com/office/drawing/2014/main" val="3536304164"/>
                    </a:ext>
                  </a:extLst>
                </a:gridCol>
              </a:tblGrid>
              <a:tr h="389385">
                <a:tc>
                  <a:txBody>
                    <a:bodyPr/>
                    <a:lstStyle/>
                    <a:p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 err="1"/>
                        <a:t>Train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80310"/>
                  </a:ext>
                </a:extLst>
              </a:tr>
              <a:tr h="389385">
                <a:tc>
                  <a:txBody>
                    <a:bodyPr/>
                    <a:lstStyle/>
                    <a:p>
                      <a:r>
                        <a:rPr lang="ca-ES" noProof="0" dirty="0" err="1"/>
                        <a:t>Accuracy</a:t>
                      </a:r>
                      <a:endParaRPr lang="ca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0,6684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0,4575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43894"/>
                  </a:ext>
                </a:extLst>
              </a:tr>
              <a:tr h="389385">
                <a:tc>
                  <a:txBody>
                    <a:bodyPr/>
                    <a:lstStyle/>
                    <a:p>
                      <a:r>
                        <a:rPr lang="ca-ES" noProof="0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0,6634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noProof="0" dirty="0"/>
                        <a:t>0,4466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01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0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/>
          <p:cNvSpPr/>
          <p:nvPr/>
        </p:nvSpPr>
        <p:spPr>
          <a:xfrm>
            <a:off x="476250" y="238125"/>
            <a:ext cx="44982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Optimització del Paràmetre C</a:t>
            </a:r>
            <a:endParaRPr lang="ca-ES" sz="2700" noProof="0" dirty="0"/>
          </a:p>
        </p:txBody>
      </p:sp>
      <p:sp>
        <p:nvSpPr>
          <p:cNvPr id="4" name="Text 2"/>
          <p:cNvSpPr/>
          <p:nvPr/>
        </p:nvSpPr>
        <p:spPr>
          <a:xfrm>
            <a:off x="476250" y="958602"/>
            <a:ext cx="3764607" cy="1310283"/>
          </a:xfrm>
          <a:prstGeom prst="roundRect">
            <a:avLst>
              <a:gd name="adj" fmla="val 5816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5" name="Text 3"/>
          <p:cNvSpPr/>
          <p:nvPr/>
        </p:nvSpPr>
        <p:spPr>
          <a:xfrm>
            <a:off x="647700" y="1130052"/>
            <a:ext cx="349014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ca-ES" sz="975" b="1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QUÈ ÉS C?</a:t>
            </a:r>
            <a:endParaRPr lang="ca-ES" sz="975" noProof="0" dirty="0"/>
          </a:p>
        </p:txBody>
      </p:sp>
      <p:sp>
        <p:nvSpPr>
          <p:cNvPr id="6" name="Text 4"/>
          <p:cNvSpPr/>
          <p:nvPr/>
        </p:nvSpPr>
        <p:spPr>
          <a:xfrm>
            <a:off x="647700" y="1379488"/>
            <a:ext cx="34901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paràmetre de </a:t>
            </a:r>
            <a:r>
              <a:rPr lang="ca-ES" sz="105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regularització</a:t>
            </a: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controla el </a:t>
            </a:r>
            <a:r>
              <a:rPr lang="ca-ES" sz="1050" noProof="0" dirty="0" err="1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trade</a:t>
            </a: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-off entre:</a:t>
            </a:r>
            <a:endParaRPr lang="ca-ES" sz="1050" noProof="0" dirty="0"/>
          </a:p>
        </p:txBody>
      </p:sp>
      <p:sp>
        <p:nvSpPr>
          <p:cNvPr id="7" name="Text 5"/>
          <p:cNvSpPr/>
          <p:nvPr/>
        </p:nvSpPr>
        <p:spPr>
          <a:xfrm>
            <a:off x="647700" y="1693813"/>
            <a:ext cx="349014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450"/>
              </a:spcAft>
              <a:buNone/>
            </a:pPr>
            <a:r>
              <a:rPr lang="ca-ES" sz="975" noProof="0" dirty="0">
                <a:solidFill>
                  <a:srgbClr val="4A9E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 baix</a:t>
            </a:r>
            <a:r>
              <a:rPr lang="ca-ES" sz="97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→ Marge ampli, més errors permesos</a:t>
            </a:r>
            <a:endParaRPr lang="ca-ES" sz="975" noProof="0" dirty="0"/>
          </a:p>
        </p:txBody>
      </p:sp>
      <p:sp>
        <p:nvSpPr>
          <p:cNvPr id="8" name="Text 6"/>
          <p:cNvSpPr/>
          <p:nvPr/>
        </p:nvSpPr>
        <p:spPr>
          <a:xfrm>
            <a:off x="647700" y="1924199"/>
            <a:ext cx="349014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ca-ES" sz="975" noProof="0" dirty="0">
                <a:solidFill>
                  <a:srgbClr val="E066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 alt</a:t>
            </a:r>
            <a:r>
              <a:rPr lang="ca-ES" sz="97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→ Marge estret, menys errors (</a:t>
            </a:r>
            <a:r>
              <a:rPr lang="ca-ES" sz="975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overfitting</a:t>
            </a:r>
            <a:r>
              <a:rPr lang="ca-ES" sz="97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ca-ES" sz="975" noProof="0" dirty="0"/>
          </a:p>
        </p:txBody>
      </p:sp>
      <p:sp>
        <p:nvSpPr>
          <p:cNvPr id="9" name="Text 7"/>
          <p:cNvSpPr/>
          <p:nvPr/>
        </p:nvSpPr>
        <p:spPr>
          <a:xfrm>
            <a:off x="476250" y="2421285"/>
            <a:ext cx="3764607" cy="1040011"/>
          </a:xfrm>
          <a:prstGeom prst="roundRect">
            <a:avLst>
              <a:gd name="adj" fmla="val 7327"/>
            </a:avLst>
          </a:prstGeom>
          <a:solidFill>
            <a:srgbClr val="0A141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0" name="Text 8"/>
          <p:cNvSpPr/>
          <p:nvPr/>
        </p:nvSpPr>
        <p:spPr>
          <a:xfrm>
            <a:off x="647700" y="2592735"/>
            <a:ext cx="349014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900"/>
              </a:spcAft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RANG EXPLORAT</a:t>
            </a:r>
            <a:endParaRPr lang="ca-ES" sz="900" noProof="0" dirty="0"/>
          </a:p>
        </p:txBody>
      </p:sp>
      <p:sp>
        <p:nvSpPr>
          <p:cNvPr id="11" name="Text 9"/>
          <p:cNvSpPr/>
          <p:nvPr/>
        </p:nvSpPr>
        <p:spPr>
          <a:xfrm>
            <a:off x="647700" y="2867025"/>
            <a:ext cx="349014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noProof="0" dirty="0">
                <a:solidFill>
                  <a:srgbClr val="3DDC97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 ∈ [0.1, 0.2, ... , 4.9, 5.0]</a:t>
            </a:r>
            <a:endParaRPr lang="ca-ES" sz="1050" noProof="0" dirty="0"/>
          </a:p>
        </p:txBody>
      </p:sp>
      <p:sp>
        <p:nvSpPr>
          <p:cNvPr id="12" name="Text 10"/>
          <p:cNvSpPr/>
          <p:nvPr/>
        </p:nvSpPr>
        <p:spPr>
          <a:xfrm>
            <a:off x="647700" y="3129855"/>
            <a:ext cx="349014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600"/>
              </a:spcBef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 valors testejats amb </a:t>
            </a:r>
            <a:r>
              <a:rPr lang="ca-ES" sz="900" noProof="0" dirty="0" err="1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</a:t>
            </a: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0.1</a:t>
            </a:r>
            <a:endParaRPr lang="ca-ES" sz="900" noProof="0" dirty="0"/>
          </a:p>
        </p:txBody>
      </p:sp>
      <p:pic>
        <p:nvPicPr>
          <p:cNvPr id="13" name="Image 0" descr="/tmp/rasterized-gradient-3e6562d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613696"/>
            <a:ext cx="3764607" cy="1257151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666750" y="3804196"/>
            <a:ext cx="345128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600"/>
              </a:spcAft>
              <a:buNone/>
            </a:pPr>
            <a:r>
              <a:rPr lang="ca-ES" sz="9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MILLOR VALOR</a:t>
            </a:r>
            <a:endParaRPr lang="ca-ES" sz="900" noProof="0" dirty="0"/>
          </a:p>
        </p:txBody>
      </p:sp>
      <p:sp>
        <p:nvSpPr>
          <p:cNvPr id="15" name="Text 12"/>
          <p:cNvSpPr/>
          <p:nvPr/>
        </p:nvSpPr>
        <p:spPr>
          <a:xfrm>
            <a:off x="666750" y="4040386"/>
            <a:ext cx="1605182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40"/>
              </a:lnSpc>
              <a:buNone/>
            </a:pPr>
            <a:r>
              <a:rPr lang="ca-ES" sz="3600" b="1" noProof="0" dirty="0">
                <a:solidFill>
                  <a:srgbClr val="3DDC9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 = 1.5</a:t>
            </a:r>
            <a:endParaRPr lang="ca-ES" sz="3600" noProof="0" dirty="0"/>
          </a:p>
        </p:txBody>
      </p:sp>
      <p:sp>
        <p:nvSpPr>
          <p:cNvPr id="16" name="Text 13"/>
          <p:cNvSpPr/>
          <p:nvPr/>
        </p:nvSpPr>
        <p:spPr>
          <a:xfrm>
            <a:off x="2358553" y="4322267"/>
            <a:ext cx="990374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ca-ES" sz="105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Sigmoid</a:t>
            </a:r>
            <a:r>
              <a:rPr lang="ca-ES" sz="105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ca-ES" sz="105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kernel</a:t>
            </a:r>
            <a:r>
              <a:rPr lang="ca-ES" sz="105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ca-ES" sz="1050" noProof="0" dirty="0"/>
          </a:p>
        </p:txBody>
      </p:sp>
      <p:sp>
        <p:nvSpPr>
          <p:cNvPr id="17" name="Text 14"/>
          <p:cNvSpPr/>
          <p:nvPr/>
        </p:nvSpPr>
        <p:spPr>
          <a:xfrm>
            <a:off x="4526607" y="1280220"/>
            <a:ext cx="4223965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EVOLUCIÓ F1-SCORE VS C</a:t>
            </a:r>
            <a:endParaRPr lang="ca-ES" sz="900" noProof="0" dirty="0"/>
          </a:p>
        </p:txBody>
      </p:sp>
      <p:sp>
        <p:nvSpPr>
          <p:cNvPr id="18" name="Text 15"/>
          <p:cNvSpPr/>
          <p:nvPr/>
        </p:nvSpPr>
        <p:spPr>
          <a:xfrm>
            <a:off x="4526607" y="1592610"/>
            <a:ext cx="4141143" cy="2190750"/>
          </a:xfrm>
          <a:prstGeom prst="roundRect">
            <a:avLst>
              <a:gd name="adj" fmla="val 3478"/>
            </a:avLst>
          </a:prstGeom>
          <a:solidFill>
            <a:srgbClr val="0A141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9" name="Text 16"/>
          <p:cNvSpPr/>
          <p:nvPr/>
        </p:nvSpPr>
        <p:spPr>
          <a:xfrm>
            <a:off x="4717107" y="1969741"/>
            <a:ext cx="579090" cy="1165920"/>
          </a:xfrm>
          <a:prstGeom prst="roundRect">
            <a:avLst>
              <a:gd name="adj" fmla="val 6579"/>
            </a:avLst>
          </a:prstGeom>
          <a:solidFill>
            <a:srgbClr val="1E3A5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0" name="Text 17"/>
          <p:cNvSpPr/>
          <p:nvPr/>
        </p:nvSpPr>
        <p:spPr>
          <a:xfrm>
            <a:off x="4940350" y="3173760"/>
            <a:ext cx="1351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ca-ES" sz="75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0.5</a:t>
            </a:r>
            <a:endParaRPr lang="ca-ES" sz="750" noProof="0" dirty="0"/>
          </a:p>
        </p:txBody>
      </p:sp>
      <p:sp>
        <p:nvSpPr>
          <p:cNvPr id="21" name="Text 18"/>
          <p:cNvSpPr/>
          <p:nvPr/>
        </p:nvSpPr>
        <p:spPr>
          <a:xfrm>
            <a:off x="5353348" y="1897410"/>
            <a:ext cx="579090" cy="1238250"/>
          </a:xfrm>
          <a:prstGeom prst="roundRect">
            <a:avLst>
              <a:gd name="adj" fmla="val 6579"/>
            </a:avLst>
          </a:prstGeom>
          <a:solidFill>
            <a:srgbClr val="1E4D5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2" name="Text 19"/>
          <p:cNvSpPr/>
          <p:nvPr/>
        </p:nvSpPr>
        <p:spPr>
          <a:xfrm>
            <a:off x="5576590" y="3173760"/>
            <a:ext cx="1351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ca-ES" sz="75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1.0</a:t>
            </a:r>
            <a:endParaRPr lang="ca-ES" sz="750" noProof="0" dirty="0"/>
          </a:p>
        </p:txBody>
      </p:sp>
      <p:sp>
        <p:nvSpPr>
          <p:cNvPr id="23" name="Text 20"/>
          <p:cNvSpPr/>
          <p:nvPr/>
        </p:nvSpPr>
        <p:spPr>
          <a:xfrm>
            <a:off x="5989588" y="1754535"/>
            <a:ext cx="579090" cy="1381125"/>
          </a:xfrm>
          <a:prstGeom prst="roundRect">
            <a:avLst>
              <a:gd name="adj" fmla="val 6579"/>
            </a:avLst>
          </a:prstGeom>
          <a:solidFill>
            <a:srgbClr val="3DDC97"/>
          </a:solidFill>
          <a:ln w="19050">
            <a:solidFill>
              <a:srgbClr val="6DF7B7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4" name="Text 21"/>
          <p:cNvSpPr/>
          <p:nvPr/>
        </p:nvSpPr>
        <p:spPr>
          <a:xfrm>
            <a:off x="6212830" y="3173760"/>
            <a:ext cx="1351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ca-ES" sz="750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1.5</a:t>
            </a:r>
            <a:endParaRPr lang="ca-ES" sz="750" noProof="0" dirty="0"/>
          </a:p>
        </p:txBody>
      </p:sp>
      <p:sp>
        <p:nvSpPr>
          <p:cNvPr id="25" name="Text 22"/>
          <p:cNvSpPr/>
          <p:nvPr/>
        </p:nvSpPr>
        <p:spPr>
          <a:xfrm>
            <a:off x="6625828" y="1897410"/>
            <a:ext cx="579090" cy="1238250"/>
          </a:xfrm>
          <a:prstGeom prst="roundRect">
            <a:avLst>
              <a:gd name="adj" fmla="val 6579"/>
            </a:avLst>
          </a:prstGeom>
          <a:solidFill>
            <a:srgbClr val="1E5D5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6" name="Text 23"/>
          <p:cNvSpPr/>
          <p:nvPr/>
        </p:nvSpPr>
        <p:spPr>
          <a:xfrm>
            <a:off x="6849070" y="3173760"/>
            <a:ext cx="1351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ca-ES" sz="75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2.2</a:t>
            </a:r>
            <a:endParaRPr lang="ca-ES" sz="750" noProof="0" dirty="0"/>
          </a:p>
        </p:txBody>
      </p:sp>
      <p:sp>
        <p:nvSpPr>
          <p:cNvPr id="27" name="Text 24"/>
          <p:cNvSpPr/>
          <p:nvPr/>
        </p:nvSpPr>
        <p:spPr>
          <a:xfrm>
            <a:off x="7262068" y="2040285"/>
            <a:ext cx="579090" cy="1095375"/>
          </a:xfrm>
          <a:prstGeom prst="roundRect">
            <a:avLst>
              <a:gd name="adj" fmla="val 6579"/>
            </a:avLst>
          </a:prstGeom>
          <a:solidFill>
            <a:srgbClr val="1E4D5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8" name="Text 25"/>
          <p:cNvSpPr/>
          <p:nvPr/>
        </p:nvSpPr>
        <p:spPr>
          <a:xfrm>
            <a:off x="7485311" y="3173760"/>
            <a:ext cx="1351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ca-ES" sz="75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3.0</a:t>
            </a:r>
            <a:endParaRPr lang="ca-ES" sz="750" noProof="0" dirty="0"/>
          </a:p>
        </p:txBody>
      </p:sp>
      <p:sp>
        <p:nvSpPr>
          <p:cNvPr id="29" name="Text 26"/>
          <p:cNvSpPr/>
          <p:nvPr/>
        </p:nvSpPr>
        <p:spPr>
          <a:xfrm>
            <a:off x="7898309" y="2139405"/>
            <a:ext cx="579090" cy="996255"/>
          </a:xfrm>
          <a:prstGeom prst="roundRect">
            <a:avLst>
              <a:gd name="adj" fmla="val 6579"/>
            </a:avLst>
          </a:prstGeom>
          <a:solidFill>
            <a:srgbClr val="1E3A5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0" name="Text 27"/>
          <p:cNvSpPr/>
          <p:nvPr/>
        </p:nvSpPr>
        <p:spPr>
          <a:xfrm>
            <a:off x="8121551" y="3173760"/>
            <a:ext cx="1351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ca-ES" sz="75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5.0</a:t>
            </a:r>
            <a:endParaRPr lang="ca-ES" sz="750" noProof="0" dirty="0"/>
          </a:p>
        </p:txBody>
      </p:sp>
      <p:sp>
        <p:nvSpPr>
          <p:cNvPr id="31" name="Text 28"/>
          <p:cNvSpPr/>
          <p:nvPr/>
        </p:nvSpPr>
        <p:spPr>
          <a:xfrm>
            <a:off x="4679506" y="3459510"/>
            <a:ext cx="383534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1200"/>
              </a:spcBef>
              <a:buNone/>
            </a:pPr>
            <a:r>
              <a:rPr lang="ca-ES" sz="75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Valor de C</a:t>
            </a:r>
            <a:endParaRPr lang="ca-ES" sz="750" noProof="0" dirty="0"/>
          </a:p>
        </p:txBody>
      </p:sp>
      <p:sp>
        <p:nvSpPr>
          <p:cNvPr id="32" name="Text 29"/>
          <p:cNvSpPr/>
          <p:nvPr/>
        </p:nvSpPr>
        <p:spPr>
          <a:xfrm>
            <a:off x="4526607" y="3935760"/>
            <a:ext cx="4141143" cy="613172"/>
          </a:xfrm>
          <a:prstGeom prst="roundRect">
            <a:avLst>
              <a:gd name="adj" fmla="val 12427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3" name="Text 30"/>
          <p:cNvSpPr/>
          <p:nvPr/>
        </p:nvSpPr>
        <p:spPr>
          <a:xfrm>
            <a:off x="4659957" y="4069110"/>
            <a:ext cx="3951931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buNone/>
            </a:pPr>
            <a:r>
              <a:rPr lang="ca-ES" sz="975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⚠️</a:t>
            </a:r>
            <a:r>
              <a:rPr lang="ca-ES" sz="97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 &gt; 2.1 comença a mostrar </a:t>
            </a:r>
            <a:r>
              <a:rPr lang="ca-ES" sz="975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overfitting</a:t>
            </a:r>
            <a:r>
              <a:rPr lang="ca-ES" sz="97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ca-ES" sz="975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</a:t>
            </a:r>
            <a:r>
              <a:rPr lang="ca-ES" sz="97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ca-ES" sz="975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</a:t>
            </a:r>
            <a:r>
              <a:rPr lang="ca-ES" sz="97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puja però test baixa.</a:t>
            </a:r>
            <a:endParaRPr lang="ca-ES" sz="975" noProof="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3CC6F-E810-97F6-B203-4AC773AB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9DEDC29-B8A1-F1DA-2CE2-5C320ACA4E17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7362EED-5B6B-3982-C4A4-689C1A60BE97}"/>
              </a:ext>
            </a:extLst>
          </p:cNvPr>
          <p:cNvSpPr/>
          <p:nvPr/>
        </p:nvSpPr>
        <p:spPr>
          <a:xfrm>
            <a:off x="476250" y="238125"/>
            <a:ext cx="44982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Optimització del Paràmetre C</a:t>
            </a:r>
            <a:endParaRPr lang="ca-ES" sz="2700" noProof="0" dirty="0"/>
          </a:p>
        </p:txBody>
      </p:sp>
      <p:pic>
        <p:nvPicPr>
          <p:cNvPr id="41" name="Imagen 40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F26A9D75-8E28-4A05-B5B5-7BAFD53B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986" b="25851"/>
          <a:stretch>
            <a:fillRect/>
          </a:stretch>
        </p:blipFill>
        <p:spPr>
          <a:xfrm>
            <a:off x="620839" y="1243751"/>
            <a:ext cx="7902321" cy="3661624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38D7607-5825-345A-1005-37D645D1258F}"/>
              </a:ext>
            </a:extLst>
          </p:cNvPr>
          <p:cNvSpPr/>
          <p:nvPr/>
        </p:nvSpPr>
        <p:spPr>
          <a:xfrm>
            <a:off x="2901954" y="3056194"/>
            <a:ext cx="176213" cy="15441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462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/>
          <p:cNvSpPr/>
          <p:nvPr/>
        </p:nvSpPr>
        <p:spPr>
          <a:xfrm>
            <a:off x="476250" y="238125"/>
            <a:ext cx="526580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Què és un Classificador d'Imatges?</a:t>
            </a:r>
            <a:endParaRPr lang="ca-ES" sz="2700" noProof="0" dirty="0"/>
          </a:p>
        </p:txBody>
      </p:sp>
      <p:sp>
        <p:nvSpPr>
          <p:cNvPr id="4" name="Text 2"/>
          <p:cNvSpPr/>
          <p:nvPr/>
        </p:nvSpPr>
        <p:spPr>
          <a:xfrm>
            <a:off x="476250" y="1465064"/>
            <a:ext cx="4260205" cy="1059061"/>
          </a:xfrm>
          <a:prstGeom prst="roundRect">
            <a:avLst>
              <a:gd name="adj" fmla="val 7195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5" name="Text 3"/>
          <p:cNvSpPr/>
          <p:nvPr/>
        </p:nvSpPr>
        <p:spPr>
          <a:xfrm>
            <a:off x="666750" y="1655564"/>
            <a:ext cx="3956789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ca-ES" sz="975" b="1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OBJECTIU</a:t>
            </a:r>
            <a:endParaRPr lang="ca-ES" sz="975" noProof="0" dirty="0"/>
          </a:p>
        </p:txBody>
      </p:sp>
      <p:sp>
        <p:nvSpPr>
          <p:cNvPr id="6" name="Text 4"/>
          <p:cNvSpPr/>
          <p:nvPr/>
        </p:nvSpPr>
        <p:spPr>
          <a:xfrm>
            <a:off x="666750" y="1905000"/>
            <a:ext cx="395678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buNone/>
            </a:pPr>
            <a:r>
              <a:rPr lang="ca-ES" sz="1125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Assignar automàticament una etiqueta (categoria) a una imatge basant-se en el seu contingut visual.</a:t>
            </a:r>
            <a:endParaRPr lang="ca-ES" sz="1125" noProof="0" dirty="0"/>
          </a:p>
        </p:txBody>
      </p:sp>
      <p:sp>
        <p:nvSpPr>
          <p:cNvPr id="7" name="Text 5"/>
          <p:cNvSpPr/>
          <p:nvPr/>
        </p:nvSpPr>
        <p:spPr>
          <a:xfrm>
            <a:off x="476250" y="2714625"/>
            <a:ext cx="4260205" cy="1554361"/>
          </a:xfrm>
          <a:prstGeom prst="roundRect">
            <a:avLst>
              <a:gd name="adj" fmla="val 4902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8" name="Text 6"/>
          <p:cNvSpPr/>
          <p:nvPr/>
        </p:nvSpPr>
        <p:spPr>
          <a:xfrm>
            <a:off x="666750" y="2905125"/>
            <a:ext cx="3956789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ca-ES" sz="975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BAG OF VISUAL WORDS</a:t>
            </a:r>
            <a:endParaRPr lang="ca-ES" sz="975" noProof="0" dirty="0"/>
          </a:p>
        </p:txBody>
      </p:sp>
      <p:sp>
        <p:nvSpPr>
          <p:cNvPr id="9" name="Text 7"/>
          <p:cNvSpPr/>
          <p:nvPr/>
        </p:nvSpPr>
        <p:spPr>
          <a:xfrm>
            <a:off x="666750" y="3154561"/>
            <a:ext cx="395678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8"/>
              </a:lnSpc>
              <a:spcAft>
                <a:spcPts val="750"/>
              </a:spcAft>
              <a:buNone/>
            </a:pPr>
            <a:r>
              <a:rPr lang="ca-ES" sz="1125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Inspirat en processament de text: tractem regions d'una imatge com "paraules visuals".</a:t>
            </a:r>
            <a:endParaRPr lang="ca-ES" sz="1125" noProof="0" dirty="0"/>
          </a:p>
        </p:txBody>
      </p:sp>
      <p:sp>
        <p:nvSpPr>
          <p:cNvPr id="10" name="Text 8"/>
          <p:cNvSpPr/>
          <p:nvPr/>
        </p:nvSpPr>
        <p:spPr>
          <a:xfrm>
            <a:off x="666750" y="3678436"/>
            <a:ext cx="395678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ca-ES" sz="105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Cada imatge es representa com un histograma de freqüències de paraules visuals.</a:t>
            </a:r>
            <a:endParaRPr lang="ca-ES" sz="1050" noProof="0" dirty="0"/>
          </a:p>
        </p:txBody>
      </p:sp>
      <p:sp>
        <p:nvSpPr>
          <p:cNvPr id="11" name="Text 9"/>
          <p:cNvSpPr/>
          <p:nvPr/>
        </p:nvSpPr>
        <p:spPr>
          <a:xfrm>
            <a:off x="5117455" y="1307902"/>
            <a:ext cx="362130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375"/>
              </a:spcAft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</a:t>
            </a:r>
            <a:endParaRPr lang="ca-ES" sz="900" noProof="0" dirty="0"/>
          </a:p>
        </p:txBody>
      </p:sp>
      <p:sp>
        <p:nvSpPr>
          <p:cNvPr id="12" name="Text 10"/>
          <p:cNvSpPr/>
          <p:nvPr/>
        </p:nvSpPr>
        <p:spPr>
          <a:xfrm>
            <a:off x="5117455" y="1629817"/>
            <a:ext cx="3550295" cy="613321"/>
          </a:xfrm>
          <a:prstGeom prst="rect">
            <a:avLst/>
          </a:prstGeom>
          <a:solidFill>
            <a:srgbClr val="1E3A5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3" name="Shape 11"/>
          <p:cNvSpPr/>
          <p:nvPr/>
        </p:nvSpPr>
        <p:spPr>
          <a:xfrm>
            <a:off x="5136505" y="1629817"/>
            <a:ext cx="0" cy="613321"/>
          </a:xfrm>
          <a:prstGeom prst="line">
            <a:avLst/>
          </a:prstGeom>
          <a:noFill/>
          <a:ln w="38100">
            <a:solidFill>
              <a:srgbClr val="FF6B35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14" name="Text 12"/>
          <p:cNvSpPr/>
          <p:nvPr/>
        </p:nvSpPr>
        <p:spPr>
          <a:xfrm>
            <a:off x="5307955" y="1744117"/>
            <a:ext cx="327154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Extracció de Descriptors</a:t>
            </a:r>
            <a:endParaRPr lang="ca-ES" sz="1050" noProof="0" dirty="0"/>
          </a:p>
        </p:txBody>
      </p:sp>
      <p:sp>
        <p:nvSpPr>
          <p:cNvPr id="15" name="Text 13"/>
          <p:cNvSpPr/>
          <p:nvPr/>
        </p:nvSpPr>
        <p:spPr>
          <a:xfrm>
            <a:off x="5307955" y="1968847"/>
            <a:ext cx="327154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SIFT, Harris, </a:t>
            </a: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Dense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SIFT...</a:t>
            </a:r>
            <a:endParaRPr lang="ca-ES" sz="900" noProof="0" dirty="0"/>
          </a:p>
        </p:txBody>
      </p:sp>
      <p:sp>
        <p:nvSpPr>
          <p:cNvPr id="16" name="Text 14"/>
          <p:cNvSpPr/>
          <p:nvPr/>
        </p:nvSpPr>
        <p:spPr>
          <a:xfrm>
            <a:off x="5117455" y="2357438"/>
            <a:ext cx="3550295" cy="613321"/>
          </a:xfrm>
          <a:prstGeom prst="rect">
            <a:avLst/>
          </a:prstGeom>
          <a:solidFill>
            <a:srgbClr val="1E3A5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7" name="Shape 15"/>
          <p:cNvSpPr/>
          <p:nvPr/>
        </p:nvSpPr>
        <p:spPr>
          <a:xfrm>
            <a:off x="5136505" y="2357438"/>
            <a:ext cx="0" cy="613321"/>
          </a:xfrm>
          <a:prstGeom prst="line">
            <a:avLst/>
          </a:prstGeom>
          <a:noFill/>
          <a:ln w="38100">
            <a:solidFill>
              <a:srgbClr val="3DDC97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18" name="Text 16"/>
          <p:cNvSpPr/>
          <p:nvPr/>
        </p:nvSpPr>
        <p:spPr>
          <a:xfrm>
            <a:off x="5307955" y="2471738"/>
            <a:ext cx="327154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Creació del Vocabulari</a:t>
            </a:r>
            <a:endParaRPr lang="ca-ES" sz="1050" noProof="0" dirty="0"/>
          </a:p>
        </p:txBody>
      </p:sp>
      <p:sp>
        <p:nvSpPr>
          <p:cNvPr id="19" name="Text 17"/>
          <p:cNvSpPr/>
          <p:nvPr/>
        </p:nvSpPr>
        <p:spPr>
          <a:xfrm>
            <a:off x="5307955" y="2696468"/>
            <a:ext cx="327154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K-</a:t>
            </a: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Means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clustering</a:t>
            </a:r>
            <a:endParaRPr lang="ca-ES" sz="900" noProof="0" dirty="0"/>
          </a:p>
        </p:txBody>
      </p:sp>
      <p:sp>
        <p:nvSpPr>
          <p:cNvPr id="20" name="Text 18"/>
          <p:cNvSpPr/>
          <p:nvPr/>
        </p:nvSpPr>
        <p:spPr>
          <a:xfrm>
            <a:off x="5117455" y="3085058"/>
            <a:ext cx="3550295" cy="613321"/>
          </a:xfrm>
          <a:prstGeom prst="rect">
            <a:avLst/>
          </a:prstGeom>
          <a:solidFill>
            <a:srgbClr val="1E3A5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1" name="Shape 19"/>
          <p:cNvSpPr/>
          <p:nvPr/>
        </p:nvSpPr>
        <p:spPr>
          <a:xfrm>
            <a:off x="5136505" y="3085058"/>
            <a:ext cx="0" cy="613321"/>
          </a:xfrm>
          <a:prstGeom prst="line">
            <a:avLst/>
          </a:prstGeom>
          <a:noFill/>
          <a:ln w="38100">
            <a:solidFill>
              <a:srgbClr val="4A9EE0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22" name="Text 20"/>
          <p:cNvSpPr/>
          <p:nvPr/>
        </p:nvSpPr>
        <p:spPr>
          <a:xfrm>
            <a:off x="5307955" y="3199358"/>
            <a:ext cx="327154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Histogrames </a:t>
            </a:r>
            <a:r>
              <a:rPr lang="ca-ES" sz="1050" b="1" noProof="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BoVW</a:t>
            </a:r>
            <a:endParaRPr lang="ca-ES" sz="1050" noProof="0" dirty="0"/>
          </a:p>
        </p:txBody>
      </p:sp>
      <p:sp>
        <p:nvSpPr>
          <p:cNvPr id="23" name="Text 21"/>
          <p:cNvSpPr/>
          <p:nvPr/>
        </p:nvSpPr>
        <p:spPr>
          <a:xfrm>
            <a:off x="5307955" y="3424089"/>
            <a:ext cx="327154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no tabular a tabular de descriptors</a:t>
            </a:r>
            <a:endParaRPr lang="ca-ES" sz="900" noProof="0" dirty="0"/>
          </a:p>
        </p:txBody>
      </p:sp>
      <p:sp>
        <p:nvSpPr>
          <p:cNvPr id="24" name="Text 22"/>
          <p:cNvSpPr/>
          <p:nvPr/>
        </p:nvSpPr>
        <p:spPr>
          <a:xfrm>
            <a:off x="5117455" y="3812679"/>
            <a:ext cx="3550295" cy="613321"/>
          </a:xfrm>
          <a:prstGeom prst="rect">
            <a:avLst/>
          </a:prstGeom>
          <a:solidFill>
            <a:srgbClr val="1E3A5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5" name="Shape 23"/>
          <p:cNvSpPr/>
          <p:nvPr/>
        </p:nvSpPr>
        <p:spPr>
          <a:xfrm>
            <a:off x="5136505" y="3812679"/>
            <a:ext cx="0" cy="613321"/>
          </a:xfrm>
          <a:prstGeom prst="line">
            <a:avLst/>
          </a:prstGeom>
          <a:noFill/>
          <a:ln w="38100">
            <a:solidFill>
              <a:srgbClr val="E066FF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26" name="Text 24"/>
          <p:cNvSpPr/>
          <p:nvPr/>
        </p:nvSpPr>
        <p:spPr>
          <a:xfrm>
            <a:off x="5307955" y="3926979"/>
            <a:ext cx="327154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Classificació</a:t>
            </a:r>
            <a:endParaRPr lang="ca-ES" sz="1050" noProof="0" dirty="0"/>
          </a:p>
        </p:txBody>
      </p:sp>
      <p:sp>
        <p:nvSpPr>
          <p:cNvPr id="27" name="Text 25"/>
          <p:cNvSpPr/>
          <p:nvPr/>
        </p:nvSpPr>
        <p:spPr>
          <a:xfrm>
            <a:off x="5307955" y="4151709"/>
            <a:ext cx="327154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60"/>
              </a:lnSpc>
              <a:spcBef>
                <a:spcPts val="300"/>
              </a:spcBef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cs typeface="Arial" pitchFamily="34" charset="-120"/>
              </a:rPr>
              <a:t>Mètode logístic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BD2BE-6928-0E71-D292-5BB5E1998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546633A-E3B0-7701-48DF-E8294A802D4F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954BDA8-5DEF-C183-EA0E-DDA4AA849A49}"/>
              </a:ext>
            </a:extLst>
          </p:cNvPr>
          <p:cNvSpPr/>
          <p:nvPr/>
        </p:nvSpPr>
        <p:spPr>
          <a:xfrm>
            <a:off x="476250" y="238125"/>
            <a:ext cx="44982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Ens aporta PCA</a:t>
            </a:r>
            <a:endParaRPr lang="ca-ES" sz="2700" noProof="0" dirty="0"/>
          </a:p>
        </p:txBody>
      </p:sp>
      <p:sp>
        <p:nvSpPr>
          <p:cNvPr id="5" name="AutoShape 4" descr="Imagen de ">
            <a:extLst>
              <a:ext uri="{FF2B5EF4-FFF2-40B4-BE49-F238E27FC236}">
                <a16:creationId xmlns:a16="http://schemas.microsoft.com/office/drawing/2014/main" id="{41B8D7ED-53EA-3CB6-4D8B-D738B428D4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063750" cy="20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2909F1D3-CE42-FAF8-E877-16356E46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45" y="730250"/>
            <a:ext cx="685165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508AF-5E93-E3AD-D1F0-61003A261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CE92456-6D40-0B70-F48C-ABA806C21FE2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4A33BDB-B43A-8BCE-D1C0-1B5A67EAA5DE}"/>
              </a:ext>
            </a:extLst>
          </p:cNvPr>
          <p:cNvSpPr/>
          <p:nvPr/>
        </p:nvSpPr>
        <p:spPr>
          <a:xfrm>
            <a:off x="2140780" y="2138655"/>
            <a:ext cx="4862439" cy="866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Potser hi ha altres alternatives?</a:t>
            </a:r>
            <a:endParaRPr lang="ca-ES" sz="2700" noProof="0" dirty="0"/>
          </a:p>
        </p:txBody>
      </p:sp>
    </p:spTree>
    <p:extLst>
      <p:ext uri="{BB962C8B-B14F-4D97-AF65-F5344CB8AC3E}">
        <p14:creationId xmlns:p14="http://schemas.microsoft.com/office/powerpoint/2010/main" val="391308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71B9C-96AD-9745-3968-E7E18BB5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C8647A8-1180-07D7-9EA7-F3A44C71727A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74C3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9D62EA6-8660-A2F5-F4D9-9CB57623BC61}"/>
              </a:ext>
            </a:extLst>
          </p:cNvPr>
          <p:cNvSpPr/>
          <p:nvPr/>
        </p:nvSpPr>
        <p:spPr>
          <a:xfrm>
            <a:off x="476250" y="238125"/>
            <a:ext cx="55864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Per què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XGBoost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No Funciona?</a:t>
            </a:r>
            <a:endParaRPr lang="ca-ES" sz="2700" noProof="0" dirty="0"/>
          </a:p>
        </p:txBody>
      </p:sp>
      <p:pic>
        <p:nvPicPr>
          <p:cNvPr id="33" name="Imagen 32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95DB8A63-C296-2A98-764A-AEF2AEE2A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04" y="730091"/>
            <a:ext cx="2614948" cy="2035190"/>
          </a:xfrm>
          <a:prstGeom prst="rect">
            <a:avLst/>
          </a:prstGeom>
        </p:spPr>
      </p:pic>
      <p:pic>
        <p:nvPicPr>
          <p:cNvPr id="35" name="Imagen 3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9A7135B-F6BF-983B-735A-0DD85D337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82" y="730686"/>
            <a:ext cx="2728846" cy="2034000"/>
          </a:xfrm>
          <a:prstGeom prst="rect">
            <a:avLst/>
          </a:prstGeom>
        </p:spPr>
      </p:pic>
      <p:pic>
        <p:nvPicPr>
          <p:cNvPr id="37" name="Imagen 36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A8E48A4B-6DCC-E260-B390-E9C542616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28" y="2889872"/>
            <a:ext cx="2626301" cy="2034000"/>
          </a:xfrm>
          <a:prstGeom prst="rect">
            <a:avLst/>
          </a:prstGeom>
        </p:spPr>
      </p:pic>
      <p:pic>
        <p:nvPicPr>
          <p:cNvPr id="39" name="Imagen 3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7B4D4596-57CD-BDBE-0C0C-DC0AB2443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003" y="2889872"/>
            <a:ext cx="2642205" cy="20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64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CCB52-7992-C177-A376-404114DF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AFC420B-7DE3-64A4-1AA0-343DA0CF9163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74C3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3B596D3-98DF-23B9-67EE-7F5934151143}"/>
              </a:ext>
            </a:extLst>
          </p:cNvPr>
          <p:cNvSpPr/>
          <p:nvPr/>
        </p:nvSpPr>
        <p:spPr>
          <a:xfrm>
            <a:off x="476250" y="238125"/>
            <a:ext cx="55864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Per què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XGBoost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No Funciona?</a:t>
            </a:r>
            <a:endParaRPr lang="ca-ES" sz="2700" noProof="0" dirty="0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3D1AEBEE-73FB-8952-2480-0AEF6E52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38" y="627413"/>
            <a:ext cx="3822409" cy="1366926"/>
          </a:xfrm>
          <a:prstGeom prst="rect">
            <a:avLst/>
          </a:prstGeom>
        </p:spPr>
      </p:pic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ECE6C7F8-C405-124F-11B3-A5379490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266" y="2162040"/>
            <a:ext cx="5625467" cy="1266534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46A4FF4B-0FDA-39C8-3E34-03A9A4FE7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328" y="3638175"/>
            <a:ext cx="5691341" cy="1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13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74C3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/>
          <p:cNvSpPr/>
          <p:nvPr/>
        </p:nvSpPr>
        <p:spPr>
          <a:xfrm>
            <a:off x="476250" y="238125"/>
            <a:ext cx="55864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Per què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XGBoost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No Funciona Aquí?</a:t>
            </a:r>
            <a:endParaRPr lang="ca-ES" sz="2700" noProof="0" dirty="0"/>
          </a:p>
        </p:txBody>
      </p:sp>
      <p:sp>
        <p:nvSpPr>
          <p:cNvPr id="4" name="Text 2"/>
          <p:cNvSpPr/>
          <p:nvPr/>
        </p:nvSpPr>
        <p:spPr>
          <a:xfrm>
            <a:off x="476250" y="1504950"/>
            <a:ext cx="36653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COMPARACIÓ DIRECTA (</a:t>
            </a:r>
            <a:r>
              <a:rPr lang="ca-ES" sz="900" noProof="0" dirty="0" err="1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</a:t>
            </a: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ca-ES" sz="900" noProof="0" dirty="0"/>
          </a:p>
        </p:txBody>
      </p:sp>
      <p:pic>
        <p:nvPicPr>
          <p:cNvPr id="5" name="Image 0" descr="/tmp/rasterized-gradient-bda98c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817340"/>
            <a:ext cx="3593455" cy="8076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6750" y="2015430"/>
            <a:ext cx="1412543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ca-ES" sz="1200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SVM </a:t>
            </a:r>
            <a:r>
              <a:rPr lang="ca-ES" sz="1200" b="1" noProof="0" dirty="0" err="1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Sigmoid</a:t>
            </a:r>
            <a:r>
              <a:rPr lang="ca-ES" sz="1200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✓</a:t>
            </a:r>
            <a:endParaRPr lang="ca-ES" sz="1200" noProof="0" dirty="0"/>
          </a:p>
        </p:txBody>
      </p:sp>
      <p:sp>
        <p:nvSpPr>
          <p:cNvPr id="7" name="Text 4"/>
          <p:cNvSpPr/>
          <p:nvPr/>
        </p:nvSpPr>
        <p:spPr>
          <a:xfrm>
            <a:off x="666750" y="2266801"/>
            <a:ext cx="141254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Kernel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trick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marges òptims</a:t>
            </a:r>
            <a:endParaRPr lang="ca-ES" sz="900" noProof="0" dirty="0"/>
          </a:p>
        </p:txBody>
      </p:sp>
      <p:sp>
        <p:nvSpPr>
          <p:cNvPr id="8" name="Text 5"/>
          <p:cNvSpPr/>
          <p:nvPr/>
        </p:nvSpPr>
        <p:spPr>
          <a:xfrm>
            <a:off x="2686930" y="2007840"/>
            <a:ext cx="1204468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ca-ES" sz="2400" b="1" noProof="0" dirty="0">
                <a:solidFill>
                  <a:srgbClr val="3DDC9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45,75%</a:t>
            </a:r>
            <a:endParaRPr lang="ca-ES" sz="2400" noProof="0" dirty="0"/>
          </a:p>
        </p:txBody>
      </p:sp>
      <p:sp>
        <p:nvSpPr>
          <p:cNvPr id="9" name="Text 6"/>
          <p:cNvSpPr/>
          <p:nvPr/>
        </p:nvSpPr>
        <p:spPr>
          <a:xfrm>
            <a:off x="476250" y="2777430"/>
            <a:ext cx="3593455" cy="807690"/>
          </a:xfrm>
          <a:prstGeom prst="roundRect">
            <a:avLst>
              <a:gd name="adj" fmla="val 9434"/>
            </a:avLst>
          </a:prstGeom>
          <a:solidFill>
            <a:srgbClr val="1B3A4B"/>
          </a:solidFill>
          <a:ln w="19050">
            <a:solidFill>
              <a:srgbClr val="E74C3C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0" name="Text 7"/>
          <p:cNvSpPr/>
          <p:nvPr/>
        </p:nvSpPr>
        <p:spPr>
          <a:xfrm>
            <a:off x="666750" y="2975521"/>
            <a:ext cx="92039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ca-ES" sz="1200" b="1" noProof="0" dirty="0" err="1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XGBoost</a:t>
            </a:r>
            <a:r>
              <a:rPr lang="ca-ES" sz="1200" b="1" noProof="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✗</a:t>
            </a:r>
            <a:endParaRPr lang="ca-ES" sz="1200" noProof="0" dirty="0"/>
          </a:p>
        </p:txBody>
      </p:sp>
      <p:sp>
        <p:nvSpPr>
          <p:cNvPr id="11" name="Text 8"/>
          <p:cNvSpPr/>
          <p:nvPr/>
        </p:nvSpPr>
        <p:spPr>
          <a:xfrm>
            <a:off x="666750" y="3226891"/>
            <a:ext cx="92039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Bef>
                <a:spcPts val="300"/>
              </a:spcBef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Gradient </a:t>
            </a: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boosting</a:t>
            </a:r>
            <a:endParaRPr lang="ca-ES" sz="900" noProof="0" dirty="0"/>
          </a:p>
        </p:txBody>
      </p:sp>
      <p:sp>
        <p:nvSpPr>
          <p:cNvPr id="12" name="Text 9"/>
          <p:cNvSpPr/>
          <p:nvPr/>
        </p:nvSpPr>
        <p:spPr>
          <a:xfrm>
            <a:off x="2686930" y="2967930"/>
            <a:ext cx="1207637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buNone/>
            </a:pPr>
            <a:r>
              <a:rPr lang="ca-ES" sz="2400" b="1" noProof="0" dirty="0">
                <a:solidFill>
                  <a:srgbClr val="E74C3C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40,75%</a:t>
            </a:r>
            <a:endParaRPr lang="ca-ES" sz="2400" noProof="0" dirty="0"/>
          </a:p>
        </p:txBody>
      </p:sp>
      <p:sp>
        <p:nvSpPr>
          <p:cNvPr id="13" name="Text 10"/>
          <p:cNvSpPr/>
          <p:nvPr/>
        </p:nvSpPr>
        <p:spPr>
          <a:xfrm>
            <a:off x="476250" y="3737521"/>
            <a:ext cx="3593455" cy="586680"/>
          </a:xfrm>
          <a:prstGeom prst="roundRect">
            <a:avLst>
              <a:gd name="adj" fmla="val 12988"/>
            </a:avLst>
          </a:prstGeom>
          <a:solidFill>
            <a:srgbClr val="0A141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4" name="Text 11"/>
          <p:cNvSpPr/>
          <p:nvPr/>
        </p:nvSpPr>
        <p:spPr>
          <a:xfrm>
            <a:off x="576332" y="3870871"/>
            <a:ext cx="3393290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ca-ES" sz="1800" b="1" noProof="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-12%</a:t>
            </a:r>
            <a:r>
              <a:rPr lang="ca-ES" sz="1050" noProof="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rendiment</a:t>
            </a:r>
            <a:endParaRPr lang="ca-ES" sz="1050" noProof="0" dirty="0"/>
          </a:p>
        </p:txBody>
      </p:sp>
      <p:sp>
        <p:nvSpPr>
          <p:cNvPr id="15" name="Text 12"/>
          <p:cNvSpPr/>
          <p:nvPr/>
        </p:nvSpPr>
        <p:spPr>
          <a:xfrm>
            <a:off x="4355455" y="1888579"/>
            <a:ext cx="439854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 QUÈ FALLA?</a:t>
            </a:r>
            <a:endParaRPr lang="ca-ES" sz="900" noProof="0" dirty="0"/>
          </a:p>
        </p:txBody>
      </p:sp>
      <p:sp>
        <p:nvSpPr>
          <p:cNvPr id="24" name="Text 21"/>
          <p:cNvSpPr/>
          <p:nvPr/>
        </p:nvSpPr>
        <p:spPr>
          <a:xfrm>
            <a:off x="4355455" y="2209799"/>
            <a:ext cx="4312295" cy="830461"/>
          </a:xfrm>
          <a:prstGeom prst="rect">
            <a:avLst/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6" name="Text 23"/>
          <p:cNvSpPr/>
          <p:nvPr/>
        </p:nvSpPr>
        <p:spPr>
          <a:xfrm>
            <a:off x="4499035" y="2274242"/>
            <a:ext cx="404878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450"/>
              </a:spcAft>
              <a:buNone/>
            </a:pPr>
            <a:r>
              <a:rPr lang="ca-ES" sz="1050" b="1" noProof="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Overfitting</a:t>
            </a: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amb poques mostres</a:t>
            </a:r>
            <a:endParaRPr lang="ca-ES" sz="1050" noProof="0" dirty="0"/>
          </a:p>
        </p:txBody>
      </p:sp>
      <p:sp>
        <p:nvSpPr>
          <p:cNvPr id="27" name="Text 24"/>
          <p:cNvSpPr/>
          <p:nvPr/>
        </p:nvSpPr>
        <p:spPr>
          <a:xfrm>
            <a:off x="4499035" y="2559050"/>
            <a:ext cx="404878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relativament petit (20 classes × ~250 imatges). </a:t>
            </a: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Boosting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tendeix a memoritzar.</a:t>
            </a:r>
            <a:endParaRPr lang="ca-ES" sz="900" noProof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B28A0-128F-C7AF-0E6C-7617FD89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7C5EAC-A3F8-4671-6C10-BFCB1ECF53B3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74C3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9D35025-576E-7BE5-203E-125436E22DDB}"/>
              </a:ext>
            </a:extLst>
          </p:cNvPr>
          <p:cNvSpPr/>
          <p:nvPr/>
        </p:nvSpPr>
        <p:spPr>
          <a:xfrm>
            <a:off x="476250" y="238125"/>
            <a:ext cx="55864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Alternatives</a:t>
            </a:r>
            <a:endParaRPr lang="ca-ES" sz="2700" noProof="0" dirty="0"/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9F6DFF51-181B-B282-E0FD-C000D39897C2}"/>
              </a:ext>
            </a:extLst>
          </p:cNvPr>
          <p:cNvSpPr/>
          <p:nvPr/>
        </p:nvSpPr>
        <p:spPr>
          <a:xfrm>
            <a:off x="476250" y="2001276"/>
            <a:ext cx="832309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Stacking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     /     Cascada     /     Jeràrquica</a:t>
            </a:r>
            <a:endParaRPr lang="ca-ES" sz="2700" noProof="0" dirty="0"/>
          </a:p>
        </p:txBody>
      </p:sp>
      <p:sp>
        <p:nvSpPr>
          <p:cNvPr id="34" name="Text 13">
            <a:extLst>
              <a:ext uri="{FF2B5EF4-FFF2-40B4-BE49-F238E27FC236}">
                <a16:creationId xmlns:a16="http://schemas.microsoft.com/office/drawing/2014/main" id="{2EBAD2FF-FCE6-0610-78F4-B73A47057A18}"/>
              </a:ext>
            </a:extLst>
          </p:cNvPr>
          <p:cNvSpPr/>
          <p:nvPr/>
        </p:nvSpPr>
        <p:spPr>
          <a:xfrm>
            <a:off x="870147" y="2655812"/>
            <a:ext cx="2179404" cy="583012"/>
          </a:xfrm>
          <a:prstGeom prst="rect">
            <a:avLst/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3" name="Text 16">
            <a:extLst>
              <a:ext uri="{FF2B5EF4-FFF2-40B4-BE49-F238E27FC236}">
                <a16:creationId xmlns:a16="http://schemas.microsoft.com/office/drawing/2014/main" id="{5464F478-7D97-CE39-3830-18CBC130FE60}"/>
              </a:ext>
            </a:extLst>
          </p:cNvPr>
          <p:cNvSpPr/>
          <p:nvPr/>
        </p:nvSpPr>
        <p:spPr>
          <a:xfrm>
            <a:off x="1028150" y="2798946"/>
            <a:ext cx="2424033" cy="439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es viable, </a:t>
            </a: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XGBoost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no funciona bé.</a:t>
            </a:r>
            <a:endParaRPr lang="ca-ES" sz="900" noProof="0" dirty="0"/>
          </a:p>
        </p:txBody>
      </p:sp>
      <p:sp>
        <p:nvSpPr>
          <p:cNvPr id="35" name="Shape 14">
            <a:extLst>
              <a:ext uri="{FF2B5EF4-FFF2-40B4-BE49-F238E27FC236}">
                <a16:creationId xmlns:a16="http://schemas.microsoft.com/office/drawing/2014/main" id="{BF324C07-5673-2784-A7E1-3475096F4F58}"/>
              </a:ext>
            </a:extLst>
          </p:cNvPr>
          <p:cNvSpPr/>
          <p:nvPr/>
        </p:nvSpPr>
        <p:spPr>
          <a:xfrm>
            <a:off x="889195" y="2655811"/>
            <a:ext cx="0" cy="583013"/>
          </a:xfrm>
          <a:prstGeom prst="line">
            <a:avLst/>
          </a:prstGeom>
          <a:noFill/>
          <a:ln w="38100">
            <a:solidFill>
              <a:srgbClr val="E74C3C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36" name="Text 17">
            <a:extLst>
              <a:ext uri="{FF2B5EF4-FFF2-40B4-BE49-F238E27FC236}">
                <a16:creationId xmlns:a16="http://schemas.microsoft.com/office/drawing/2014/main" id="{43EDD02D-2978-949C-4D9D-BC8C117BB15A}"/>
              </a:ext>
            </a:extLst>
          </p:cNvPr>
          <p:cNvSpPr/>
          <p:nvPr/>
        </p:nvSpPr>
        <p:spPr>
          <a:xfrm>
            <a:off x="3188505" y="2653172"/>
            <a:ext cx="2398210" cy="583013"/>
          </a:xfrm>
          <a:prstGeom prst="rect">
            <a:avLst/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7" name="Shape 18">
            <a:extLst>
              <a:ext uri="{FF2B5EF4-FFF2-40B4-BE49-F238E27FC236}">
                <a16:creationId xmlns:a16="http://schemas.microsoft.com/office/drawing/2014/main" id="{9708CD19-BA26-0DB8-0294-58DB2550BDC1}"/>
              </a:ext>
            </a:extLst>
          </p:cNvPr>
          <p:cNvSpPr/>
          <p:nvPr/>
        </p:nvSpPr>
        <p:spPr>
          <a:xfrm>
            <a:off x="3207554" y="2653172"/>
            <a:ext cx="0" cy="583013"/>
          </a:xfrm>
          <a:prstGeom prst="line">
            <a:avLst/>
          </a:prstGeom>
          <a:noFill/>
          <a:ln w="38100">
            <a:solidFill>
              <a:srgbClr val="F39C12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8F2C1B82-3B3B-8AA5-3617-BFF3C828F92F}"/>
              </a:ext>
            </a:extLst>
          </p:cNvPr>
          <p:cNvSpPr/>
          <p:nvPr/>
        </p:nvSpPr>
        <p:spPr>
          <a:xfrm>
            <a:off x="3327459" y="2796308"/>
            <a:ext cx="2424033" cy="439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Bona idea.</a:t>
            </a:r>
            <a:endParaRPr lang="ca-ES" sz="900" noProof="0" dirty="0"/>
          </a:p>
        </p:txBody>
      </p:sp>
      <p:sp>
        <p:nvSpPr>
          <p:cNvPr id="41" name="Text 21">
            <a:extLst>
              <a:ext uri="{FF2B5EF4-FFF2-40B4-BE49-F238E27FC236}">
                <a16:creationId xmlns:a16="http://schemas.microsoft.com/office/drawing/2014/main" id="{F8239CA5-DAE2-4A08-36A3-733846FA9938}"/>
              </a:ext>
            </a:extLst>
          </p:cNvPr>
          <p:cNvSpPr/>
          <p:nvPr/>
        </p:nvSpPr>
        <p:spPr>
          <a:xfrm>
            <a:off x="5856595" y="2653172"/>
            <a:ext cx="2398210" cy="579297"/>
          </a:xfrm>
          <a:prstGeom prst="rect">
            <a:avLst/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42" name="Shape 22">
            <a:extLst>
              <a:ext uri="{FF2B5EF4-FFF2-40B4-BE49-F238E27FC236}">
                <a16:creationId xmlns:a16="http://schemas.microsoft.com/office/drawing/2014/main" id="{61DDA14D-65E9-4F24-B3D7-79828E8D5642}"/>
              </a:ext>
            </a:extLst>
          </p:cNvPr>
          <p:cNvSpPr/>
          <p:nvPr/>
        </p:nvSpPr>
        <p:spPr>
          <a:xfrm>
            <a:off x="5875644" y="2653172"/>
            <a:ext cx="0" cy="579297"/>
          </a:xfrm>
          <a:prstGeom prst="line">
            <a:avLst/>
          </a:prstGeom>
          <a:noFill/>
          <a:ln w="38100">
            <a:solidFill>
              <a:srgbClr val="9B59B6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43" name="Text 16">
            <a:extLst>
              <a:ext uri="{FF2B5EF4-FFF2-40B4-BE49-F238E27FC236}">
                <a16:creationId xmlns:a16="http://schemas.microsoft.com/office/drawing/2014/main" id="{0D541489-A06E-CBE8-06E6-BD83DD2C0DF0}"/>
              </a:ext>
            </a:extLst>
          </p:cNvPr>
          <p:cNvSpPr/>
          <p:nvPr/>
        </p:nvSpPr>
        <p:spPr>
          <a:xfrm>
            <a:off x="6021372" y="2798947"/>
            <a:ext cx="2179405" cy="439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Viable quan només el primer classificador és bo.</a:t>
            </a:r>
            <a:endParaRPr lang="ca-ES" sz="900" noProof="0" dirty="0"/>
          </a:p>
        </p:txBody>
      </p:sp>
    </p:spTree>
    <p:extLst>
      <p:ext uri="{BB962C8B-B14F-4D97-AF65-F5344CB8AC3E}">
        <p14:creationId xmlns:p14="http://schemas.microsoft.com/office/powerpoint/2010/main" val="410254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B2DCEAAF-F94B-D133-9805-A5896BBF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79" y="1178626"/>
            <a:ext cx="7725641" cy="3310989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AF995BE-F462-5361-3D71-CDC24DB7A2EF}"/>
              </a:ext>
            </a:extLst>
          </p:cNvPr>
          <p:cNvSpPr/>
          <p:nvPr/>
        </p:nvSpPr>
        <p:spPr>
          <a:xfrm>
            <a:off x="476250" y="238125"/>
            <a:ext cx="7228332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ca-ES" sz="255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Perquè Cascada no Serveix?</a:t>
            </a:r>
            <a:endParaRPr lang="ca-ES" sz="2550" noProof="0" dirty="0"/>
          </a:p>
        </p:txBody>
      </p:sp>
    </p:spTree>
    <p:extLst>
      <p:ext uri="{BB962C8B-B14F-4D97-AF65-F5344CB8AC3E}">
        <p14:creationId xmlns:p14="http://schemas.microsoft.com/office/powerpoint/2010/main" val="4252593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06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40" name="Text 1">
            <a:extLst>
              <a:ext uri="{FF2B5EF4-FFF2-40B4-BE49-F238E27FC236}">
                <a16:creationId xmlns:a16="http://schemas.microsoft.com/office/drawing/2014/main" id="{C2121A72-EEC5-23F0-7114-C392BD9F567E}"/>
              </a:ext>
            </a:extLst>
          </p:cNvPr>
          <p:cNvSpPr/>
          <p:nvPr/>
        </p:nvSpPr>
        <p:spPr>
          <a:xfrm>
            <a:off x="476250" y="238125"/>
            <a:ext cx="7228332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ca-ES" sz="255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Experiment: Predictor Especialitzat de Doble Capa</a:t>
            </a:r>
            <a:endParaRPr lang="ca-ES" sz="2550" noProof="0" dirty="0"/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C61FE915-7FFE-B4C8-04D0-DA2A3BC45FB5}"/>
              </a:ext>
            </a:extLst>
          </p:cNvPr>
          <p:cNvSpPr/>
          <p:nvPr/>
        </p:nvSpPr>
        <p:spPr>
          <a:xfrm>
            <a:off x="476250" y="918567"/>
            <a:ext cx="446184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PIPELINE PROPOSAT</a:t>
            </a:r>
            <a:endParaRPr lang="ca-ES" sz="900" noProof="0" dirty="0"/>
          </a:p>
        </p:txBody>
      </p:sp>
      <p:pic>
        <p:nvPicPr>
          <p:cNvPr id="42" name="Image 0" descr="/tmp/rasterized-gradient-42c0c44e.png">
            <a:extLst>
              <a:ext uri="{FF2B5EF4-FFF2-40B4-BE49-F238E27FC236}">
                <a16:creationId xmlns:a16="http://schemas.microsoft.com/office/drawing/2014/main" id="{C2F94B3D-D5BD-349F-9740-E404BBF0D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173807"/>
            <a:ext cx="4374356" cy="586532"/>
          </a:xfrm>
          <a:prstGeom prst="rect">
            <a:avLst/>
          </a:prstGeom>
        </p:spPr>
      </p:pic>
      <p:sp>
        <p:nvSpPr>
          <p:cNvPr id="43" name="Text 3">
            <a:extLst>
              <a:ext uri="{FF2B5EF4-FFF2-40B4-BE49-F238E27FC236}">
                <a16:creationId xmlns:a16="http://schemas.microsoft.com/office/drawing/2014/main" id="{7AD97DB8-97B2-D139-A3F8-54BE60EDDF22}"/>
              </a:ext>
            </a:extLst>
          </p:cNvPr>
          <p:cNvSpPr/>
          <p:nvPr/>
        </p:nvSpPr>
        <p:spPr>
          <a:xfrm>
            <a:off x="628650" y="1288107"/>
            <a:ext cx="4189809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ca-ES" sz="975" b="1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Primera Predicció</a:t>
            </a:r>
            <a:endParaRPr lang="ca-ES" sz="975" noProof="0" dirty="0"/>
          </a:p>
        </p:txBody>
      </p:sp>
      <p:sp>
        <p:nvSpPr>
          <p:cNvPr id="44" name="Text 4">
            <a:extLst>
              <a:ext uri="{FF2B5EF4-FFF2-40B4-BE49-F238E27FC236}">
                <a16:creationId xmlns:a16="http://schemas.microsoft.com/office/drawing/2014/main" id="{248220BB-B65C-EC9A-DB99-A21B3D9F7209}"/>
              </a:ext>
            </a:extLst>
          </p:cNvPr>
          <p:cNvSpPr/>
          <p:nvPr/>
        </p:nvSpPr>
        <p:spPr>
          <a:xfrm>
            <a:off x="628650" y="1499443"/>
            <a:ext cx="418980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ca-ES" sz="82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SVM amb vocabulari global (K=2000) fa una predicció inicial.</a:t>
            </a:r>
            <a:endParaRPr lang="ca-ES" sz="825" noProof="0" dirty="0"/>
          </a:p>
        </p:txBody>
      </p:sp>
      <p:sp>
        <p:nvSpPr>
          <p:cNvPr id="45" name="Text 5">
            <a:extLst>
              <a:ext uri="{FF2B5EF4-FFF2-40B4-BE49-F238E27FC236}">
                <a16:creationId xmlns:a16="http://schemas.microsoft.com/office/drawing/2014/main" id="{45A3A550-BBA9-3581-EAB4-127AB1AE9EAC}"/>
              </a:ext>
            </a:extLst>
          </p:cNvPr>
          <p:cNvSpPr/>
          <p:nvPr/>
        </p:nvSpPr>
        <p:spPr>
          <a:xfrm>
            <a:off x="432506" y="1855589"/>
            <a:ext cx="44618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ca-ES" sz="15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ca-ES" sz="1500" noProof="0" dirty="0"/>
          </a:p>
        </p:txBody>
      </p:sp>
      <p:pic>
        <p:nvPicPr>
          <p:cNvPr id="46" name="Image 1" descr="/tmp/rasterized-gradient-5fcce590.png">
            <a:extLst>
              <a:ext uri="{FF2B5EF4-FFF2-40B4-BE49-F238E27FC236}">
                <a16:creationId xmlns:a16="http://schemas.microsoft.com/office/drawing/2014/main" id="{C911971C-3A4D-8D88-9CFB-0D4BC509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17539"/>
            <a:ext cx="4374356" cy="586532"/>
          </a:xfrm>
          <a:prstGeom prst="rect">
            <a:avLst/>
          </a:prstGeom>
        </p:spPr>
      </p:pic>
      <p:sp>
        <p:nvSpPr>
          <p:cNvPr id="47" name="Text 6">
            <a:extLst>
              <a:ext uri="{FF2B5EF4-FFF2-40B4-BE49-F238E27FC236}">
                <a16:creationId xmlns:a16="http://schemas.microsoft.com/office/drawing/2014/main" id="{0ECA26C6-04A8-05A2-A81C-3849E38406E4}"/>
              </a:ext>
            </a:extLst>
          </p:cNvPr>
          <p:cNvSpPr/>
          <p:nvPr/>
        </p:nvSpPr>
        <p:spPr>
          <a:xfrm>
            <a:off x="628650" y="2331839"/>
            <a:ext cx="4189809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ca-ES" sz="975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Anàlisi Matriu de Confusió</a:t>
            </a:r>
            <a:endParaRPr lang="ca-ES" sz="975" noProof="0" dirty="0"/>
          </a:p>
        </p:txBody>
      </p:sp>
      <p:sp>
        <p:nvSpPr>
          <p:cNvPr id="48" name="Text 7">
            <a:extLst>
              <a:ext uri="{FF2B5EF4-FFF2-40B4-BE49-F238E27FC236}">
                <a16:creationId xmlns:a16="http://schemas.microsoft.com/office/drawing/2014/main" id="{943FE1E6-84E8-03A8-8B2D-A4AD821455DC}"/>
              </a:ext>
            </a:extLst>
          </p:cNvPr>
          <p:cNvSpPr/>
          <p:nvPr/>
        </p:nvSpPr>
        <p:spPr>
          <a:xfrm>
            <a:off x="628650" y="2543175"/>
            <a:ext cx="418980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ca-ES" sz="82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Calculem distàncies entre classes per identificar les que es confonen entre elles.</a:t>
            </a:r>
            <a:endParaRPr lang="ca-ES" sz="825" noProof="0" dirty="0"/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D8E59246-C726-83FE-2816-5F60A928F41F}"/>
              </a:ext>
            </a:extLst>
          </p:cNvPr>
          <p:cNvSpPr/>
          <p:nvPr/>
        </p:nvSpPr>
        <p:spPr>
          <a:xfrm>
            <a:off x="432506" y="2899321"/>
            <a:ext cx="44618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ca-ES" sz="15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ca-ES" sz="1500" noProof="0" dirty="0"/>
          </a:p>
        </p:txBody>
      </p:sp>
      <p:pic>
        <p:nvPicPr>
          <p:cNvPr id="50" name="Image 2" descr="/tmp/rasterized-gradient-779ccec8.png">
            <a:extLst>
              <a:ext uri="{FF2B5EF4-FFF2-40B4-BE49-F238E27FC236}">
                <a16:creationId xmlns:a16="http://schemas.microsoft.com/office/drawing/2014/main" id="{619FA374-C825-2F6C-47F0-936F86B13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3261271"/>
            <a:ext cx="4374356" cy="586532"/>
          </a:xfrm>
          <a:prstGeom prst="rect">
            <a:avLst/>
          </a:prstGeom>
        </p:spPr>
      </p:pic>
      <p:sp>
        <p:nvSpPr>
          <p:cNvPr id="51" name="Text 9">
            <a:extLst>
              <a:ext uri="{FF2B5EF4-FFF2-40B4-BE49-F238E27FC236}">
                <a16:creationId xmlns:a16="http://schemas.microsoft.com/office/drawing/2014/main" id="{6C3DBAC5-9106-D734-9E9C-64855AE342A0}"/>
              </a:ext>
            </a:extLst>
          </p:cNvPr>
          <p:cNvSpPr/>
          <p:nvPr/>
        </p:nvSpPr>
        <p:spPr>
          <a:xfrm>
            <a:off x="628650" y="3375571"/>
            <a:ext cx="4189809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ca-ES" sz="975" b="1" noProof="0" dirty="0">
                <a:solidFill>
                  <a:srgbClr val="4A9E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Vocabularis Especialitzats</a:t>
            </a:r>
            <a:endParaRPr lang="ca-ES" sz="975" noProof="0" dirty="0"/>
          </a:p>
        </p:txBody>
      </p:sp>
      <p:sp>
        <p:nvSpPr>
          <p:cNvPr id="52" name="Text 10">
            <a:extLst>
              <a:ext uri="{FF2B5EF4-FFF2-40B4-BE49-F238E27FC236}">
                <a16:creationId xmlns:a16="http://schemas.microsoft.com/office/drawing/2014/main" id="{841F6297-B800-2976-B56B-425793799DA1}"/>
              </a:ext>
            </a:extLst>
          </p:cNvPr>
          <p:cNvSpPr/>
          <p:nvPr/>
        </p:nvSpPr>
        <p:spPr>
          <a:xfrm>
            <a:off x="628650" y="3586907"/>
            <a:ext cx="418980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ca-ES" sz="82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Creem vocabularis propis només amb descriptors de les classes confoses.</a:t>
            </a:r>
            <a:endParaRPr lang="ca-ES" sz="825" noProof="0" dirty="0"/>
          </a:p>
        </p:txBody>
      </p:sp>
      <p:sp>
        <p:nvSpPr>
          <p:cNvPr id="53" name="Text 11">
            <a:extLst>
              <a:ext uri="{FF2B5EF4-FFF2-40B4-BE49-F238E27FC236}">
                <a16:creationId xmlns:a16="http://schemas.microsoft.com/office/drawing/2014/main" id="{8CFC7AC7-6E71-CBCC-6357-D8FB8B766ADA}"/>
              </a:ext>
            </a:extLst>
          </p:cNvPr>
          <p:cNvSpPr/>
          <p:nvPr/>
        </p:nvSpPr>
        <p:spPr>
          <a:xfrm>
            <a:off x="432506" y="3943052"/>
            <a:ext cx="44618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ca-ES" sz="15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↓</a:t>
            </a:r>
            <a:endParaRPr lang="ca-ES" sz="1500" noProof="0" dirty="0"/>
          </a:p>
        </p:txBody>
      </p:sp>
      <p:pic>
        <p:nvPicPr>
          <p:cNvPr id="54" name="Image 3" descr="/tmp/rasterized-gradient-1ca599d8.png">
            <a:extLst>
              <a:ext uri="{FF2B5EF4-FFF2-40B4-BE49-F238E27FC236}">
                <a16:creationId xmlns:a16="http://schemas.microsoft.com/office/drawing/2014/main" id="{7B30E9E7-DEC5-2566-C6F3-1EA31734F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4305002"/>
            <a:ext cx="4374356" cy="586532"/>
          </a:xfrm>
          <a:prstGeom prst="rect">
            <a:avLst/>
          </a:prstGeom>
        </p:spPr>
      </p:pic>
      <p:sp>
        <p:nvSpPr>
          <p:cNvPr id="55" name="Text 12">
            <a:extLst>
              <a:ext uri="{FF2B5EF4-FFF2-40B4-BE49-F238E27FC236}">
                <a16:creationId xmlns:a16="http://schemas.microsoft.com/office/drawing/2014/main" id="{16CEAA44-3F56-30D6-B015-91229FACC57D}"/>
              </a:ext>
            </a:extLst>
          </p:cNvPr>
          <p:cNvSpPr/>
          <p:nvPr/>
        </p:nvSpPr>
        <p:spPr>
          <a:xfrm>
            <a:off x="628650" y="4419302"/>
            <a:ext cx="4189809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300"/>
              </a:spcAft>
              <a:buNone/>
            </a:pPr>
            <a:r>
              <a:rPr lang="ca-ES" sz="975" b="1" noProof="0" dirty="0">
                <a:solidFill>
                  <a:srgbClr val="E066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Segona Predicció Especialitzada</a:t>
            </a:r>
            <a:endParaRPr lang="ca-ES" sz="975" noProof="0" dirty="0"/>
          </a:p>
        </p:txBody>
      </p:sp>
      <p:sp>
        <p:nvSpPr>
          <p:cNvPr id="56" name="Text 13">
            <a:extLst>
              <a:ext uri="{FF2B5EF4-FFF2-40B4-BE49-F238E27FC236}">
                <a16:creationId xmlns:a16="http://schemas.microsoft.com/office/drawing/2014/main" id="{59C60B43-5556-A413-2AF9-F50442266B36}"/>
              </a:ext>
            </a:extLst>
          </p:cNvPr>
          <p:cNvSpPr/>
          <p:nvPr/>
        </p:nvSpPr>
        <p:spPr>
          <a:xfrm>
            <a:off x="628650" y="4630638"/>
            <a:ext cx="418980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ca-ES" sz="825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Classificador entrenat només per distingir entre classes similars.</a:t>
            </a:r>
            <a:endParaRPr lang="ca-ES" sz="825" noProof="0" dirty="0"/>
          </a:p>
        </p:txBody>
      </p:sp>
      <p:sp>
        <p:nvSpPr>
          <p:cNvPr id="57" name="Text 14">
            <a:extLst>
              <a:ext uri="{FF2B5EF4-FFF2-40B4-BE49-F238E27FC236}">
                <a16:creationId xmlns:a16="http://schemas.microsoft.com/office/drawing/2014/main" id="{2611C8DD-923C-B2D8-78BE-A7678D0DB7BC}"/>
              </a:ext>
            </a:extLst>
          </p:cNvPr>
          <p:cNvSpPr/>
          <p:nvPr/>
        </p:nvSpPr>
        <p:spPr>
          <a:xfrm>
            <a:off x="5088731" y="1707864"/>
            <a:ext cx="365059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RESULTATS</a:t>
            </a:r>
            <a:endParaRPr lang="ca-ES" sz="900" noProof="0" dirty="0"/>
          </a:p>
        </p:txBody>
      </p:sp>
      <p:sp>
        <p:nvSpPr>
          <p:cNvPr id="58" name="Text 15">
            <a:extLst>
              <a:ext uri="{FF2B5EF4-FFF2-40B4-BE49-F238E27FC236}">
                <a16:creationId xmlns:a16="http://schemas.microsoft.com/office/drawing/2014/main" id="{73BFFC87-D0E4-F88D-D724-7C2C91639AB7}"/>
              </a:ext>
            </a:extLst>
          </p:cNvPr>
          <p:cNvSpPr/>
          <p:nvPr/>
        </p:nvSpPr>
        <p:spPr>
          <a:xfrm>
            <a:off x="5088731" y="1982154"/>
            <a:ext cx="3579019" cy="1359991"/>
          </a:xfrm>
          <a:prstGeom prst="roundRect">
            <a:avLst>
              <a:gd name="adj" fmla="val 5603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59" name="Text 16">
            <a:extLst>
              <a:ext uri="{FF2B5EF4-FFF2-40B4-BE49-F238E27FC236}">
                <a16:creationId xmlns:a16="http://schemas.microsoft.com/office/drawing/2014/main" id="{9E74A8B2-CC4D-2C7B-9E36-A81D1EFEC0AD}"/>
              </a:ext>
            </a:extLst>
          </p:cNvPr>
          <p:cNvSpPr/>
          <p:nvPr/>
        </p:nvSpPr>
        <p:spPr>
          <a:xfrm>
            <a:off x="5222081" y="2142144"/>
            <a:ext cx="89413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SVM</a:t>
            </a:r>
            <a:endParaRPr lang="ca-ES" sz="900" noProof="0" dirty="0"/>
          </a:p>
        </p:txBody>
      </p:sp>
      <p:sp>
        <p:nvSpPr>
          <p:cNvPr id="60" name="Text 17">
            <a:extLst>
              <a:ext uri="{FF2B5EF4-FFF2-40B4-BE49-F238E27FC236}">
                <a16:creationId xmlns:a16="http://schemas.microsoft.com/office/drawing/2014/main" id="{80FE8D27-9329-B3F4-CAEC-43B8DCE89958}"/>
              </a:ext>
            </a:extLst>
          </p:cNvPr>
          <p:cNvSpPr/>
          <p:nvPr/>
        </p:nvSpPr>
        <p:spPr>
          <a:xfrm>
            <a:off x="7962315" y="2115504"/>
            <a:ext cx="57932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ca-ES" sz="1200" noProof="0" dirty="0">
                <a:solidFill>
                  <a:srgbClr val="4A9EE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~45%</a:t>
            </a:r>
            <a:endParaRPr lang="ca-ES" sz="1200" noProof="0" dirty="0"/>
          </a:p>
        </p:txBody>
      </p:sp>
      <p:sp>
        <p:nvSpPr>
          <p:cNvPr id="61" name="Text 18">
            <a:extLst>
              <a:ext uri="{FF2B5EF4-FFF2-40B4-BE49-F238E27FC236}">
                <a16:creationId xmlns:a16="http://schemas.microsoft.com/office/drawing/2014/main" id="{F3CE64EF-0F7B-15D7-30CD-156F3C6BF474}"/>
              </a:ext>
            </a:extLst>
          </p:cNvPr>
          <p:cNvSpPr/>
          <p:nvPr/>
        </p:nvSpPr>
        <p:spPr>
          <a:xfrm>
            <a:off x="5222081" y="2424025"/>
            <a:ext cx="3312319" cy="9525"/>
          </a:xfrm>
          <a:prstGeom prst="rect">
            <a:avLst/>
          </a:prstGeom>
          <a:solidFill>
            <a:srgbClr val="2D4A5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62" name="Text 19">
            <a:extLst>
              <a:ext uri="{FF2B5EF4-FFF2-40B4-BE49-F238E27FC236}">
                <a16:creationId xmlns:a16="http://schemas.microsoft.com/office/drawing/2014/main" id="{DCF919F5-1EE2-557B-23C5-75FAB2EF6A64}"/>
              </a:ext>
            </a:extLst>
          </p:cNvPr>
          <p:cNvSpPr/>
          <p:nvPr/>
        </p:nvSpPr>
        <p:spPr>
          <a:xfrm>
            <a:off x="5222081" y="2555439"/>
            <a:ext cx="1678122" cy="243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amb doble capa</a:t>
            </a:r>
            <a:endParaRPr lang="ca-ES" sz="900" noProof="0" dirty="0"/>
          </a:p>
        </p:txBody>
      </p:sp>
      <p:sp>
        <p:nvSpPr>
          <p:cNvPr id="63" name="Text 20">
            <a:extLst>
              <a:ext uri="{FF2B5EF4-FFF2-40B4-BE49-F238E27FC236}">
                <a16:creationId xmlns:a16="http://schemas.microsoft.com/office/drawing/2014/main" id="{927B30F3-1689-7473-BC32-B4D0295FB2C3}"/>
              </a:ext>
            </a:extLst>
          </p:cNvPr>
          <p:cNvSpPr/>
          <p:nvPr/>
        </p:nvSpPr>
        <p:spPr>
          <a:xfrm>
            <a:off x="7962315" y="2528800"/>
            <a:ext cx="579321" cy="203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ca-ES" sz="1200" noProof="0" dirty="0">
                <a:solidFill>
                  <a:srgbClr val="3DDC9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~46%</a:t>
            </a:r>
            <a:endParaRPr lang="ca-ES" sz="1200" noProof="0" dirty="0"/>
          </a:p>
        </p:txBody>
      </p:sp>
      <p:sp>
        <p:nvSpPr>
          <p:cNvPr id="64" name="Text 21">
            <a:extLst>
              <a:ext uri="{FF2B5EF4-FFF2-40B4-BE49-F238E27FC236}">
                <a16:creationId xmlns:a16="http://schemas.microsoft.com/office/drawing/2014/main" id="{848779F8-F05A-AB91-B3C3-8B2532EABEFF}"/>
              </a:ext>
            </a:extLst>
          </p:cNvPr>
          <p:cNvSpPr/>
          <p:nvPr/>
        </p:nvSpPr>
        <p:spPr>
          <a:xfrm>
            <a:off x="5222081" y="2837320"/>
            <a:ext cx="3312319" cy="9525"/>
          </a:xfrm>
          <a:prstGeom prst="rect">
            <a:avLst/>
          </a:prstGeom>
          <a:solidFill>
            <a:srgbClr val="2D4A5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65" name="Text 22">
            <a:extLst>
              <a:ext uri="{FF2B5EF4-FFF2-40B4-BE49-F238E27FC236}">
                <a16:creationId xmlns:a16="http://schemas.microsoft.com/office/drawing/2014/main" id="{88623D7D-E897-E548-3E9D-DDB501C44CCD}"/>
              </a:ext>
            </a:extLst>
          </p:cNvPr>
          <p:cNvSpPr/>
          <p:nvPr/>
        </p:nvSpPr>
        <p:spPr>
          <a:xfrm>
            <a:off x="5222081" y="2995375"/>
            <a:ext cx="1495242" cy="198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Millor </a:t>
            </a:r>
            <a:r>
              <a:rPr lang="ca-ES" sz="900" b="1" noProof="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</a:t>
            </a:r>
            <a:r>
              <a:rPr lang="ca-ES" sz="90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fins la data</a:t>
            </a:r>
            <a:endParaRPr lang="ca-ES" sz="900" noProof="0" dirty="0"/>
          </a:p>
        </p:txBody>
      </p:sp>
      <p:sp>
        <p:nvSpPr>
          <p:cNvPr id="66" name="Text 23">
            <a:extLst>
              <a:ext uri="{FF2B5EF4-FFF2-40B4-BE49-F238E27FC236}">
                <a16:creationId xmlns:a16="http://schemas.microsoft.com/office/drawing/2014/main" id="{F7ABDB1A-CDC2-66DD-B434-04767858F9BC}"/>
              </a:ext>
            </a:extLst>
          </p:cNvPr>
          <p:cNvSpPr/>
          <p:nvPr/>
        </p:nvSpPr>
        <p:spPr>
          <a:xfrm>
            <a:off x="7828671" y="2942095"/>
            <a:ext cx="71533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ca-ES" sz="1500" b="1" noProof="0" dirty="0">
                <a:solidFill>
                  <a:srgbClr val="F39C12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~46%</a:t>
            </a:r>
            <a:endParaRPr lang="ca-ES" sz="1500" noProof="0" dirty="0"/>
          </a:p>
        </p:txBody>
      </p:sp>
      <p:pic>
        <p:nvPicPr>
          <p:cNvPr id="67" name="Image 4" descr="/tmp/rasterized-gradient-7b791c7d.png">
            <a:extLst>
              <a:ext uri="{FF2B5EF4-FFF2-40B4-BE49-F238E27FC236}">
                <a16:creationId xmlns:a16="http://schemas.microsoft.com/office/drawing/2014/main" id="{1C0B4888-B486-8FAD-3350-151BE495F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731" y="3456445"/>
            <a:ext cx="3579019" cy="828377"/>
          </a:xfrm>
          <a:prstGeom prst="rect">
            <a:avLst/>
          </a:prstGeom>
        </p:spPr>
      </p:pic>
      <p:sp>
        <p:nvSpPr>
          <p:cNvPr id="68" name="Text 24">
            <a:extLst>
              <a:ext uri="{FF2B5EF4-FFF2-40B4-BE49-F238E27FC236}">
                <a16:creationId xmlns:a16="http://schemas.microsoft.com/office/drawing/2014/main" id="{2E85BF24-2051-BC41-3004-3CFE9B570C18}"/>
              </a:ext>
            </a:extLst>
          </p:cNvPr>
          <p:cNvSpPr/>
          <p:nvPr/>
        </p:nvSpPr>
        <p:spPr>
          <a:xfrm>
            <a:off x="5230351" y="3785890"/>
            <a:ext cx="3339703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spcAft>
                <a:spcPts val="450"/>
              </a:spcAft>
              <a:buNone/>
            </a:pPr>
            <a:r>
              <a:rPr lang="ca-ES" sz="1200" b="1" noProof="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millora substancialment</a:t>
            </a:r>
            <a:endParaRPr lang="ca-ES" sz="1200" noProof="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0DF0-9306-BC91-BCA5-9762C5573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6F6150-7C78-DCE8-6ECA-58FB5909BA29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E066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40" name="Text 1">
            <a:extLst>
              <a:ext uri="{FF2B5EF4-FFF2-40B4-BE49-F238E27FC236}">
                <a16:creationId xmlns:a16="http://schemas.microsoft.com/office/drawing/2014/main" id="{E8E190C3-DD85-69D3-4900-92C60B5E953F}"/>
              </a:ext>
            </a:extLst>
          </p:cNvPr>
          <p:cNvSpPr/>
          <p:nvPr/>
        </p:nvSpPr>
        <p:spPr>
          <a:xfrm>
            <a:off x="476250" y="238125"/>
            <a:ext cx="7228332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ca-ES" sz="2550" b="1" noProof="0" dirty="0">
                <a:solidFill>
                  <a:srgbClr val="FFFFFF"/>
                </a:solidFill>
                <a:latin typeface="Georgia" pitchFamily="34" charset="0"/>
              </a:rPr>
              <a:t>Últim Recurs -&gt; TF -IDF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239D6C-6A09-7E09-6E8D-B77312671504}"/>
              </a:ext>
            </a:extLst>
          </p:cNvPr>
          <p:cNvSpPr txBox="1"/>
          <p:nvPr/>
        </p:nvSpPr>
        <p:spPr>
          <a:xfrm>
            <a:off x="1195754" y="2011203"/>
            <a:ext cx="2616591" cy="29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70"/>
              </a:lnSpc>
            </a:pPr>
            <a:r>
              <a:rPr lang="ca-ES" sz="2000" b="1" noProof="0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Passem d’un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9618A3-253F-80DD-BC00-17EE1BA7DE06}"/>
              </a:ext>
            </a:extLst>
          </p:cNvPr>
          <p:cNvSpPr txBox="1"/>
          <p:nvPr/>
        </p:nvSpPr>
        <p:spPr>
          <a:xfrm>
            <a:off x="6004559" y="2011204"/>
            <a:ext cx="1008185" cy="29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70"/>
              </a:lnSpc>
            </a:pPr>
            <a:r>
              <a:rPr lang="ca-ES" sz="2000" b="1" noProof="0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 un</a:t>
            </a:r>
          </a:p>
        </p:txBody>
      </p:sp>
      <p:sp>
        <p:nvSpPr>
          <p:cNvPr id="6" name="Text 23">
            <a:extLst>
              <a:ext uri="{FF2B5EF4-FFF2-40B4-BE49-F238E27FC236}">
                <a16:creationId xmlns:a16="http://schemas.microsoft.com/office/drawing/2014/main" id="{7C7D0683-00FD-17DF-0178-0820C32D9309}"/>
              </a:ext>
            </a:extLst>
          </p:cNvPr>
          <p:cNvSpPr/>
          <p:nvPr/>
        </p:nvSpPr>
        <p:spPr>
          <a:xfrm>
            <a:off x="1786597" y="2571750"/>
            <a:ext cx="971843" cy="447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ca-ES" sz="2000" b="1" noProof="0" dirty="0">
                <a:solidFill>
                  <a:srgbClr val="F39C12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46%</a:t>
            </a:r>
            <a:endParaRPr lang="ca-ES" sz="2000" noProof="0" dirty="0"/>
          </a:p>
        </p:txBody>
      </p:sp>
      <p:sp>
        <p:nvSpPr>
          <p:cNvPr id="7" name="Text 23">
            <a:extLst>
              <a:ext uri="{FF2B5EF4-FFF2-40B4-BE49-F238E27FC236}">
                <a16:creationId xmlns:a16="http://schemas.microsoft.com/office/drawing/2014/main" id="{FCCD63D2-E522-2F48-55E9-E77B8A8E5D5A}"/>
              </a:ext>
            </a:extLst>
          </p:cNvPr>
          <p:cNvSpPr/>
          <p:nvPr/>
        </p:nvSpPr>
        <p:spPr>
          <a:xfrm>
            <a:off x="6022729" y="2546256"/>
            <a:ext cx="971843" cy="447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ca-ES" sz="2000" b="1" noProof="0" dirty="0">
                <a:solidFill>
                  <a:srgbClr val="F39C12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48%</a:t>
            </a:r>
            <a:endParaRPr lang="ca-ES" sz="2000" noProof="0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A1BD821-752D-6D7D-B9D4-CB7AC2A5394D}"/>
              </a:ext>
            </a:extLst>
          </p:cNvPr>
          <p:cNvCxnSpPr/>
          <p:nvPr/>
        </p:nvCxnSpPr>
        <p:spPr>
          <a:xfrm>
            <a:off x="3425483" y="2700997"/>
            <a:ext cx="2004646" cy="0"/>
          </a:xfrm>
          <a:prstGeom prst="straightConnector1">
            <a:avLst/>
          </a:prstGeom>
          <a:ln w="57150">
            <a:solidFill>
              <a:srgbClr val="E066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2">
            <a:extLst>
              <a:ext uri="{FF2B5EF4-FFF2-40B4-BE49-F238E27FC236}">
                <a16:creationId xmlns:a16="http://schemas.microsoft.com/office/drawing/2014/main" id="{EB9DB2C5-2C81-D0E9-6B81-04A9639F72CB}"/>
              </a:ext>
            </a:extLst>
          </p:cNvPr>
          <p:cNvSpPr/>
          <p:nvPr/>
        </p:nvSpPr>
        <p:spPr>
          <a:xfrm>
            <a:off x="1284515" y="1745673"/>
            <a:ext cx="3665324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COMPARACIÓ DIRECTA (</a:t>
            </a:r>
            <a:r>
              <a:rPr lang="ca-ES" sz="900" noProof="0" dirty="0" err="1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</a:t>
            </a: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ca-ES" sz="900" noProof="0" dirty="0"/>
          </a:p>
        </p:txBody>
      </p:sp>
    </p:spTree>
    <p:extLst>
      <p:ext uri="{BB962C8B-B14F-4D97-AF65-F5344CB8AC3E}">
        <p14:creationId xmlns:p14="http://schemas.microsoft.com/office/powerpoint/2010/main" val="388704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/>
          <p:cNvSpPr/>
          <p:nvPr/>
        </p:nvSpPr>
        <p:spPr>
          <a:xfrm>
            <a:off x="476250" y="238125"/>
            <a:ext cx="589730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Per què No Obtenim Millors Resultats?</a:t>
            </a:r>
            <a:endParaRPr lang="ca-ES" sz="2700" noProof="0" dirty="0"/>
          </a:p>
        </p:txBody>
      </p:sp>
      <p:sp>
        <p:nvSpPr>
          <p:cNvPr id="4" name="Text 2"/>
          <p:cNvSpPr/>
          <p:nvPr/>
        </p:nvSpPr>
        <p:spPr>
          <a:xfrm>
            <a:off x="476250" y="1449735"/>
            <a:ext cx="2719536" cy="1184821"/>
          </a:xfrm>
          <a:prstGeom prst="roundRect">
            <a:avLst>
              <a:gd name="adj" fmla="val 6431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5" name="Text 3"/>
          <p:cNvSpPr/>
          <p:nvPr/>
        </p:nvSpPr>
        <p:spPr>
          <a:xfrm>
            <a:off x="628650" y="1602135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E74C3C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6" name="Text 4"/>
          <p:cNvSpPr/>
          <p:nvPr/>
        </p:nvSpPr>
        <p:spPr>
          <a:xfrm>
            <a:off x="685949" y="1647825"/>
            <a:ext cx="194006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ca-ES" sz="1200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</a:t>
            </a:r>
            <a:endParaRPr lang="ca-ES" sz="1200" noProof="0" dirty="0"/>
          </a:p>
        </p:txBody>
      </p:sp>
      <p:sp>
        <p:nvSpPr>
          <p:cNvPr id="7" name="Text 5"/>
          <p:cNvSpPr/>
          <p:nvPr/>
        </p:nvSpPr>
        <p:spPr>
          <a:xfrm>
            <a:off x="1028700" y="1661220"/>
            <a:ext cx="139113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Classes molt similars</a:t>
            </a:r>
            <a:endParaRPr lang="ca-ES" sz="1050" noProof="0" dirty="0"/>
          </a:p>
        </p:txBody>
      </p:sp>
      <p:sp>
        <p:nvSpPr>
          <p:cNvPr id="8" name="Text 6"/>
          <p:cNvSpPr/>
          <p:nvPr/>
        </p:nvSpPr>
        <p:spPr>
          <a:xfrm>
            <a:off x="628650" y="2002185"/>
            <a:ext cx="2463031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Molts plats indis tenen colors i textures semblants. La variabilitat </a:t>
            </a: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intra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-classe és alta.</a:t>
            </a:r>
            <a:endParaRPr lang="ca-ES" sz="900" noProof="0" dirty="0"/>
          </a:p>
        </p:txBody>
      </p:sp>
      <p:sp>
        <p:nvSpPr>
          <p:cNvPr id="9" name="Text 7"/>
          <p:cNvSpPr/>
          <p:nvPr/>
        </p:nvSpPr>
        <p:spPr>
          <a:xfrm>
            <a:off x="476250" y="2748855"/>
            <a:ext cx="2719536" cy="1024830"/>
          </a:xfrm>
          <a:prstGeom prst="roundRect">
            <a:avLst>
              <a:gd name="adj" fmla="val 7435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0" name="Text 8"/>
          <p:cNvSpPr/>
          <p:nvPr/>
        </p:nvSpPr>
        <p:spPr>
          <a:xfrm>
            <a:off x="628650" y="2901255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F39C1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1" name="Text 9"/>
          <p:cNvSpPr/>
          <p:nvPr/>
        </p:nvSpPr>
        <p:spPr>
          <a:xfrm>
            <a:off x="685949" y="2946946"/>
            <a:ext cx="194006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ca-ES" sz="1200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🔢</a:t>
            </a:r>
            <a:endParaRPr lang="ca-ES" sz="1200" noProof="0" dirty="0"/>
          </a:p>
        </p:txBody>
      </p:sp>
      <p:sp>
        <p:nvSpPr>
          <p:cNvPr id="12" name="Text 10"/>
          <p:cNvSpPr/>
          <p:nvPr/>
        </p:nvSpPr>
        <p:spPr>
          <a:xfrm>
            <a:off x="1028700" y="2960340"/>
            <a:ext cx="103576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Dades limitades</a:t>
            </a:r>
            <a:endParaRPr lang="ca-ES" sz="1050" noProof="0" dirty="0"/>
          </a:p>
        </p:txBody>
      </p:sp>
      <p:sp>
        <p:nvSpPr>
          <p:cNvPr id="13" name="Text 11"/>
          <p:cNvSpPr/>
          <p:nvPr/>
        </p:nvSpPr>
        <p:spPr>
          <a:xfrm>
            <a:off x="628650" y="3301305"/>
            <a:ext cx="2463031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~250 imatges per classe no és suficient per capturar tota la variabilitat visual dels plats.</a:t>
            </a:r>
            <a:endParaRPr lang="ca-ES" sz="900" noProof="0" dirty="0"/>
          </a:p>
        </p:txBody>
      </p:sp>
      <p:sp>
        <p:nvSpPr>
          <p:cNvPr id="14" name="Text 12"/>
          <p:cNvSpPr/>
          <p:nvPr/>
        </p:nvSpPr>
        <p:spPr>
          <a:xfrm>
            <a:off x="3348186" y="1369814"/>
            <a:ext cx="2719536" cy="1024830"/>
          </a:xfrm>
          <a:prstGeom prst="roundRect">
            <a:avLst>
              <a:gd name="adj" fmla="val 7435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5" name="Text 13"/>
          <p:cNvSpPr/>
          <p:nvPr/>
        </p:nvSpPr>
        <p:spPr>
          <a:xfrm>
            <a:off x="3500586" y="1522214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9B59B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6" name="Text 14"/>
          <p:cNvSpPr/>
          <p:nvPr/>
        </p:nvSpPr>
        <p:spPr>
          <a:xfrm>
            <a:off x="3557885" y="1567904"/>
            <a:ext cx="194006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ca-ES" sz="1200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🖼️</a:t>
            </a:r>
            <a:endParaRPr lang="ca-ES" sz="1200" noProof="0" dirty="0"/>
          </a:p>
        </p:txBody>
      </p:sp>
      <p:sp>
        <p:nvSpPr>
          <p:cNvPr id="17" name="Text 15"/>
          <p:cNvSpPr/>
          <p:nvPr/>
        </p:nvSpPr>
        <p:spPr>
          <a:xfrm>
            <a:off x="3900636" y="1581299"/>
            <a:ext cx="148176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 visual variable</a:t>
            </a:r>
            <a:endParaRPr lang="ca-ES" sz="1050" noProof="0" dirty="0"/>
          </a:p>
        </p:txBody>
      </p:sp>
      <p:sp>
        <p:nvSpPr>
          <p:cNvPr id="18" name="Text 16"/>
          <p:cNvSpPr/>
          <p:nvPr/>
        </p:nvSpPr>
        <p:spPr>
          <a:xfrm>
            <a:off x="3500586" y="1922264"/>
            <a:ext cx="2463031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Diferents plats, fons, il·luminació i angles de càmera. SIFT no és invariant a tot això.</a:t>
            </a:r>
            <a:endParaRPr lang="ca-ES" sz="900" noProof="0" dirty="0"/>
          </a:p>
        </p:txBody>
      </p:sp>
      <p:sp>
        <p:nvSpPr>
          <p:cNvPr id="19" name="Text 17"/>
          <p:cNvSpPr/>
          <p:nvPr/>
        </p:nvSpPr>
        <p:spPr>
          <a:xfrm>
            <a:off x="3348186" y="2508945"/>
            <a:ext cx="2719536" cy="1344811"/>
          </a:xfrm>
          <a:prstGeom prst="roundRect">
            <a:avLst>
              <a:gd name="adj" fmla="val 5666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0" name="Text 18"/>
          <p:cNvSpPr/>
          <p:nvPr/>
        </p:nvSpPr>
        <p:spPr>
          <a:xfrm>
            <a:off x="3500586" y="2661345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3498D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1" name="Text 19"/>
          <p:cNvSpPr/>
          <p:nvPr/>
        </p:nvSpPr>
        <p:spPr>
          <a:xfrm>
            <a:off x="3557885" y="2707035"/>
            <a:ext cx="194006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ca-ES" sz="1200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📉</a:t>
            </a:r>
            <a:endParaRPr lang="ca-ES" sz="1200" noProof="0" dirty="0"/>
          </a:p>
        </p:txBody>
      </p:sp>
      <p:sp>
        <p:nvSpPr>
          <p:cNvPr id="22" name="Text 20"/>
          <p:cNvSpPr/>
          <p:nvPr/>
        </p:nvSpPr>
        <p:spPr>
          <a:xfrm>
            <a:off x="3900636" y="2720429"/>
            <a:ext cx="18843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Pèrdua d'informació espacial</a:t>
            </a:r>
            <a:endParaRPr lang="ca-ES" sz="1050" noProof="0" dirty="0"/>
          </a:p>
        </p:txBody>
      </p:sp>
      <p:sp>
        <p:nvSpPr>
          <p:cNvPr id="23" name="Text 21"/>
          <p:cNvSpPr/>
          <p:nvPr/>
        </p:nvSpPr>
        <p:spPr>
          <a:xfrm>
            <a:off x="3500586" y="3061395"/>
            <a:ext cx="2463031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BoVW</a:t>
            </a:r>
            <a:r>
              <a:rPr lang="ca-ES" sz="90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ignora la disposició espacial dels descriptors. Dos plats amb mateixos ingredients però diferent presentació → mateix histograma.</a:t>
            </a:r>
            <a:endParaRPr lang="ca-ES" sz="900" noProof="0" dirty="0"/>
          </a:p>
        </p:txBody>
      </p:sp>
      <p:pic>
        <p:nvPicPr>
          <p:cNvPr id="24" name="Image 0" descr="/tmp/rasterized-gradient-33f5467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3" y="1641723"/>
            <a:ext cx="2447627" cy="1940123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6401098" y="1822698"/>
            <a:ext cx="212739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900"/>
              </a:spcAft>
              <a:buNone/>
            </a:pPr>
            <a:r>
              <a:rPr lang="ca-ES" sz="900" b="1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LIMITACIÓ FONAMENTAL</a:t>
            </a:r>
            <a:endParaRPr lang="ca-ES" sz="900" noProof="0" dirty="0"/>
          </a:p>
        </p:txBody>
      </p:sp>
      <p:sp>
        <p:nvSpPr>
          <p:cNvPr id="26" name="Text 23"/>
          <p:cNvSpPr/>
          <p:nvPr/>
        </p:nvSpPr>
        <p:spPr>
          <a:xfrm>
            <a:off x="6401098" y="2096988"/>
            <a:ext cx="2127391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3"/>
              </a:lnSpc>
              <a:spcAft>
                <a:spcPts val="1200"/>
              </a:spcAft>
              <a:buNone/>
            </a:pPr>
            <a:r>
              <a:rPr lang="ca-ES" sz="975" noProof="0" dirty="0" err="1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BoVW</a:t>
            </a:r>
            <a:r>
              <a:rPr lang="ca-ES" sz="975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és un mètode clàssic </a:t>
            </a:r>
            <a:r>
              <a:rPr lang="ca-ES" sz="975" noProof="0" dirty="0" err="1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pre-deep</a:t>
            </a:r>
            <a:r>
              <a:rPr lang="ca-ES" sz="975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ca-ES" sz="975" noProof="0" dirty="0" err="1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learning</a:t>
            </a:r>
            <a:r>
              <a:rPr lang="ca-ES" sz="975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Per millorar necessitaríem </a:t>
            </a:r>
            <a:r>
              <a:rPr lang="ca-ES" sz="975" noProof="0" dirty="0" err="1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recurso</a:t>
            </a:r>
            <a:r>
              <a:rPr lang="ca-ES" sz="975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</a:t>
            </a:r>
            <a:r>
              <a:rPr lang="ca-ES" sz="975" noProof="0" dirty="0" err="1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deep-learning</a:t>
            </a:r>
            <a:r>
              <a:rPr lang="ca-ES" sz="975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endParaRPr lang="ca-ES" sz="975" noProof="0" dirty="0"/>
          </a:p>
        </p:txBody>
      </p:sp>
      <p:sp>
        <p:nvSpPr>
          <p:cNvPr id="27" name="Shape 24"/>
          <p:cNvSpPr/>
          <p:nvPr/>
        </p:nvSpPr>
        <p:spPr>
          <a:xfrm>
            <a:off x="6415385" y="2806601"/>
            <a:ext cx="0" cy="594271"/>
          </a:xfrm>
          <a:prstGeom prst="line">
            <a:avLst/>
          </a:prstGeom>
          <a:noFill/>
          <a:ln w="28575">
            <a:solidFill>
              <a:srgbClr val="3DDC97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28" name="Text 25"/>
          <p:cNvSpPr/>
          <p:nvPr/>
        </p:nvSpPr>
        <p:spPr>
          <a:xfrm>
            <a:off x="6543973" y="2806601"/>
            <a:ext cx="198165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ca-ES" sz="9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CNN</a:t>
            </a:r>
            <a:endParaRPr lang="ca-ES" sz="900" noProof="0" dirty="0"/>
          </a:p>
        </p:txBody>
      </p:sp>
      <p:sp>
        <p:nvSpPr>
          <p:cNvPr id="29" name="Text 26"/>
          <p:cNvSpPr/>
          <p:nvPr/>
        </p:nvSpPr>
        <p:spPr>
          <a:xfrm>
            <a:off x="6543973" y="3023741"/>
            <a:ext cx="198165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spcAft>
                <a:spcPts val="450"/>
              </a:spcAft>
              <a:buNone/>
            </a:pPr>
            <a:r>
              <a:rPr lang="ca-ES" sz="900" noProof="0" dirty="0" err="1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Transfer</a:t>
            </a:r>
            <a:r>
              <a:rPr lang="ca-ES" sz="9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ca-ES" sz="900" noProof="0" dirty="0" err="1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Learning</a:t>
            </a:r>
            <a:endParaRPr lang="ca-ES" sz="900" noProof="0" dirty="0"/>
          </a:p>
        </p:txBody>
      </p:sp>
      <p:sp>
        <p:nvSpPr>
          <p:cNvPr id="30" name="Text 27"/>
          <p:cNvSpPr/>
          <p:nvPr/>
        </p:nvSpPr>
        <p:spPr>
          <a:xfrm>
            <a:off x="6543973" y="3240881"/>
            <a:ext cx="198165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</a:t>
            </a:r>
            <a:r>
              <a:rPr lang="ca-ES" sz="900" noProof="0" dirty="0" err="1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Augmentation</a:t>
            </a:r>
            <a:endParaRPr lang="ca-ES" sz="900" noProof="0" dirty="0"/>
          </a:p>
        </p:txBody>
      </p:sp>
      <p:sp>
        <p:nvSpPr>
          <p:cNvPr id="31" name="Text 28"/>
          <p:cNvSpPr/>
          <p:nvPr/>
        </p:nvSpPr>
        <p:spPr>
          <a:xfrm>
            <a:off x="476250" y="4404420"/>
            <a:ext cx="8191500" cy="453330"/>
          </a:xfrm>
          <a:prstGeom prst="roundRect">
            <a:avLst>
              <a:gd name="adj" fmla="val 16809"/>
            </a:avLst>
          </a:prstGeom>
          <a:solidFill>
            <a:srgbClr val="0A141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2" name="Shape 29"/>
          <p:cNvSpPr/>
          <p:nvPr/>
        </p:nvSpPr>
        <p:spPr>
          <a:xfrm>
            <a:off x="495300" y="4404420"/>
            <a:ext cx="0" cy="453330"/>
          </a:xfrm>
          <a:prstGeom prst="line">
            <a:avLst/>
          </a:prstGeom>
          <a:noFill/>
          <a:ln w="38100">
            <a:solidFill>
              <a:srgbClr val="FF6B35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33" name="Text 30"/>
          <p:cNvSpPr/>
          <p:nvPr/>
        </p:nvSpPr>
        <p:spPr>
          <a:xfrm>
            <a:off x="647700" y="4537770"/>
            <a:ext cx="8044434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ca-ES" sz="1050" b="1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48% és un bon resultat</a:t>
            </a: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considerant que un model aleatori, tindria un acccuracy del 5% (</a:t>
            </a:r>
            <a:r>
              <a:rPr lang="ca-ES" sz="1050" b="1" dirty="0">
                <a:solidFill>
                  <a:srgbClr val="FF6B35"/>
                </a:solidFill>
                <a:latin typeface="Arial" pitchFamily="34" charset="0"/>
                <a:cs typeface="Arial" pitchFamily="34" charset="-120"/>
              </a:rPr>
              <a:t>Un 9,6X vegades millor</a:t>
            </a: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).</a:t>
            </a:r>
            <a:endParaRPr lang="ca-ES" sz="1050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D1A03-7E9E-A4AE-5FD7-A5BFA14C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76E7736-7B49-6FB1-403F-420D61339022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8FE838-384A-20A8-5E6A-0F8BDB4E49B9}"/>
              </a:ext>
            </a:extLst>
          </p:cNvPr>
          <p:cNvSpPr/>
          <p:nvPr/>
        </p:nvSpPr>
        <p:spPr>
          <a:xfrm>
            <a:off x="476250" y="238125"/>
            <a:ext cx="519779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Com es comporten els diferents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kernels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?</a:t>
            </a:r>
          </a:p>
        </p:txBody>
      </p:sp>
      <p:pic>
        <p:nvPicPr>
          <p:cNvPr id="41" name="Imagen 40" descr="Gráfico&#10;&#10;El contenido generado por IA puede ser incorrecto.">
            <a:extLst>
              <a:ext uri="{FF2B5EF4-FFF2-40B4-BE49-F238E27FC236}">
                <a16:creationId xmlns:a16="http://schemas.microsoft.com/office/drawing/2014/main" id="{B6794E7E-8940-7809-A6C7-E918D29C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18" y="1103085"/>
            <a:ext cx="6568764" cy="38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1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143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/>
          <p:cNvSpPr/>
          <p:nvPr/>
        </p:nvSpPr>
        <p:spPr>
          <a:xfrm>
            <a:off x="489585" y="666750"/>
            <a:ext cx="835533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Aft>
                <a:spcPts val="1500"/>
              </a:spcAft>
              <a:buNone/>
            </a:pPr>
            <a:r>
              <a:rPr lang="ca-ES" sz="1050" noProof="0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CONCLUSIONS</a:t>
            </a:r>
            <a:endParaRPr lang="ca-ES" sz="1050" noProof="0" dirty="0"/>
          </a:p>
        </p:txBody>
      </p:sp>
      <p:sp>
        <p:nvSpPr>
          <p:cNvPr id="4" name="Text 2"/>
          <p:cNvSpPr/>
          <p:nvPr/>
        </p:nvSpPr>
        <p:spPr>
          <a:xfrm>
            <a:off x="489585" y="1043880"/>
            <a:ext cx="8355330" cy="434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20"/>
              </a:lnSpc>
              <a:spcAft>
                <a:spcPts val="2250"/>
              </a:spcAft>
              <a:buNone/>
            </a:pPr>
            <a:r>
              <a:rPr lang="ca-ES" sz="285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Gràcies per la vostra atenció!</a:t>
            </a:r>
            <a:endParaRPr lang="ca-ES" sz="2850" noProof="0" dirty="0"/>
          </a:p>
        </p:txBody>
      </p:sp>
      <p:sp>
        <p:nvSpPr>
          <p:cNvPr id="5" name="Text 3"/>
          <p:cNvSpPr/>
          <p:nvPr/>
        </p:nvSpPr>
        <p:spPr>
          <a:xfrm>
            <a:off x="952500" y="2000250"/>
            <a:ext cx="1714500" cy="937171"/>
          </a:xfrm>
          <a:prstGeom prst="roundRect">
            <a:avLst>
              <a:gd name="adj" fmla="val 8131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6" name="Text 4"/>
          <p:cNvSpPr/>
          <p:nvPr/>
        </p:nvSpPr>
        <p:spPr>
          <a:xfrm>
            <a:off x="1090803" y="2190750"/>
            <a:ext cx="1437894" cy="346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30"/>
              </a:lnSpc>
              <a:buNone/>
            </a:pPr>
            <a:r>
              <a:rPr lang="ca-ES" sz="1950" b="1" noProof="0" dirty="0">
                <a:solidFill>
                  <a:srgbClr val="3DDC97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48%</a:t>
            </a:r>
            <a:endParaRPr lang="ca-ES" sz="1950" noProof="0" dirty="0"/>
          </a:p>
        </p:txBody>
      </p:sp>
      <p:sp>
        <p:nvSpPr>
          <p:cNvPr id="7" name="Text 5"/>
          <p:cNvSpPr/>
          <p:nvPr/>
        </p:nvSpPr>
        <p:spPr>
          <a:xfrm>
            <a:off x="1090803" y="2613571"/>
            <a:ext cx="14378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600"/>
              </a:spcBef>
              <a:buNone/>
            </a:pPr>
            <a:r>
              <a:rPr lang="ca-ES" sz="75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</a:t>
            </a:r>
            <a:endParaRPr lang="ca-ES" sz="750" noProof="0" dirty="0"/>
          </a:p>
        </p:txBody>
      </p:sp>
      <p:sp>
        <p:nvSpPr>
          <p:cNvPr id="8" name="Text 6"/>
          <p:cNvSpPr/>
          <p:nvPr/>
        </p:nvSpPr>
        <p:spPr>
          <a:xfrm>
            <a:off x="2857500" y="2000250"/>
            <a:ext cx="1714500" cy="937171"/>
          </a:xfrm>
          <a:prstGeom prst="roundRect">
            <a:avLst>
              <a:gd name="adj" fmla="val 8131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9" name="Text 7"/>
          <p:cNvSpPr/>
          <p:nvPr/>
        </p:nvSpPr>
        <p:spPr>
          <a:xfrm>
            <a:off x="2995803" y="2190750"/>
            <a:ext cx="143789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ca-ES" sz="1350" b="1" noProof="0" dirty="0">
                <a:solidFill>
                  <a:srgbClr val="FF6B3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SIFT RGB</a:t>
            </a:r>
            <a:endParaRPr lang="ca-ES" sz="1350" noProof="0" dirty="0"/>
          </a:p>
        </p:txBody>
      </p:sp>
      <p:sp>
        <p:nvSpPr>
          <p:cNvPr id="10" name="Text 8"/>
          <p:cNvSpPr/>
          <p:nvPr/>
        </p:nvSpPr>
        <p:spPr>
          <a:xfrm>
            <a:off x="2995803" y="2506861"/>
            <a:ext cx="14378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600"/>
              </a:spcBef>
              <a:buNone/>
            </a:pPr>
            <a:r>
              <a:rPr lang="ca-ES" sz="75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Extractor</a:t>
            </a:r>
            <a:endParaRPr lang="ca-ES" sz="750" noProof="0" dirty="0"/>
          </a:p>
        </p:txBody>
      </p:sp>
      <p:sp>
        <p:nvSpPr>
          <p:cNvPr id="11" name="Text 9"/>
          <p:cNvSpPr/>
          <p:nvPr/>
        </p:nvSpPr>
        <p:spPr>
          <a:xfrm>
            <a:off x="4762500" y="2000250"/>
            <a:ext cx="1714500" cy="937171"/>
          </a:xfrm>
          <a:prstGeom prst="roundRect">
            <a:avLst>
              <a:gd name="adj" fmla="val 8131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2" name="Text 10"/>
          <p:cNvSpPr/>
          <p:nvPr/>
        </p:nvSpPr>
        <p:spPr>
          <a:xfrm>
            <a:off x="4900803" y="2190750"/>
            <a:ext cx="143789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ca-ES" sz="1350" b="1" noProof="0" dirty="0" err="1">
                <a:solidFill>
                  <a:srgbClr val="4A9EE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Sigmoid</a:t>
            </a:r>
            <a:endParaRPr lang="ca-ES" sz="1350" noProof="0" dirty="0"/>
          </a:p>
        </p:txBody>
      </p:sp>
      <p:sp>
        <p:nvSpPr>
          <p:cNvPr id="13" name="Text 11"/>
          <p:cNvSpPr/>
          <p:nvPr/>
        </p:nvSpPr>
        <p:spPr>
          <a:xfrm>
            <a:off x="4900803" y="2506861"/>
            <a:ext cx="14378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600"/>
              </a:spcBef>
              <a:buNone/>
            </a:pPr>
            <a:r>
              <a:rPr lang="ca-ES" sz="750" noProof="0" dirty="0" err="1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Kernel</a:t>
            </a:r>
            <a:endParaRPr lang="ca-ES" sz="750" noProof="0" dirty="0"/>
          </a:p>
        </p:txBody>
      </p:sp>
      <p:sp>
        <p:nvSpPr>
          <p:cNvPr id="14" name="Text 12"/>
          <p:cNvSpPr/>
          <p:nvPr/>
        </p:nvSpPr>
        <p:spPr>
          <a:xfrm>
            <a:off x="6667500" y="2000250"/>
            <a:ext cx="1714500" cy="937171"/>
          </a:xfrm>
          <a:prstGeom prst="roundRect">
            <a:avLst>
              <a:gd name="adj" fmla="val 8131"/>
            </a:avLst>
          </a:prstGeom>
          <a:solidFill>
            <a:srgbClr val="1B3A4B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5" name="Text 13"/>
          <p:cNvSpPr/>
          <p:nvPr/>
        </p:nvSpPr>
        <p:spPr>
          <a:xfrm>
            <a:off x="6805803" y="2190750"/>
            <a:ext cx="143789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ca-ES" sz="1350" b="1" noProof="0" dirty="0">
                <a:solidFill>
                  <a:srgbClr val="E066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K=2000</a:t>
            </a:r>
            <a:endParaRPr lang="ca-ES" sz="1350" noProof="0" dirty="0"/>
          </a:p>
        </p:txBody>
      </p:sp>
      <p:sp>
        <p:nvSpPr>
          <p:cNvPr id="16" name="Text 14"/>
          <p:cNvSpPr/>
          <p:nvPr/>
        </p:nvSpPr>
        <p:spPr>
          <a:xfrm>
            <a:off x="6805803" y="2506861"/>
            <a:ext cx="14378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600"/>
              </a:spcBef>
              <a:buNone/>
            </a:pPr>
            <a:r>
              <a:rPr lang="ca-ES" sz="750" noProof="0" dirty="0">
                <a:solidFill>
                  <a:srgbClr val="B8C5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Vocabulari</a:t>
            </a:r>
            <a:endParaRPr lang="ca-ES" sz="750" noProof="0" dirty="0"/>
          </a:p>
        </p:txBody>
      </p:sp>
      <p:sp>
        <p:nvSpPr>
          <p:cNvPr id="17" name="Text 15"/>
          <p:cNvSpPr/>
          <p:nvPr/>
        </p:nvSpPr>
        <p:spPr>
          <a:xfrm>
            <a:off x="1238250" y="3333750"/>
            <a:ext cx="6858000" cy="807541"/>
          </a:xfrm>
          <a:prstGeom prst="roundRect">
            <a:avLst>
              <a:gd name="adj" fmla="val 9436"/>
            </a:avLst>
          </a:prstGeom>
          <a:solidFill>
            <a:srgbClr val="0A141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18" name="Shape 16"/>
          <p:cNvSpPr/>
          <p:nvPr/>
        </p:nvSpPr>
        <p:spPr>
          <a:xfrm>
            <a:off x="1257300" y="3333750"/>
            <a:ext cx="0" cy="807541"/>
          </a:xfrm>
          <a:prstGeom prst="line">
            <a:avLst/>
          </a:prstGeom>
          <a:noFill/>
          <a:ln w="38100">
            <a:solidFill>
              <a:srgbClr val="3DDC97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19" name="Text 17"/>
          <p:cNvSpPr/>
          <p:nvPr/>
        </p:nvSpPr>
        <p:spPr>
          <a:xfrm>
            <a:off x="1402461" y="3524250"/>
            <a:ext cx="6567678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color és essencial per classificar aliments. </a:t>
            </a:r>
            <a:r>
              <a:rPr lang="ca-ES" sz="1050" noProof="0" dirty="0" err="1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BoVW</a:t>
            </a: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+ SVM és un bon </a:t>
            </a:r>
            <a:r>
              <a:rPr lang="ca-ES" sz="1050" noProof="0" dirty="0" err="1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</a:t>
            </a: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però per millorar cal passar a tècniques de </a:t>
            </a:r>
            <a:r>
              <a:rPr lang="ca-ES" sz="1050" b="1" noProof="0" dirty="0" err="1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</a:t>
            </a:r>
            <a:r>
              <a:rPr lang="ca-ES" sz="1050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ca-ES" sz="1050" b="1" noProof="0" dirty="0" err="1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learning</a:t>
            </a:r>
            <a:r>
              <a:rPr lang="ca-ES" sz="105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endParaRPr lang="ca-ES" sz="1050" noProof="0" dirty="0"/>
          </a:p>
        </p:txBody>
      </p:sp>
      <p:sp>
        <p:nvSpPr>
          <p:cNvPr id="20" name="Text 18"/>
          <p:cNvSpPr/>
          <p:nvPr/>
        </p:nvSpPr>
        <p:spPr>
          <a:xfrm>
            <a:off x="571500" y="4545360"/>
            <a:ext cx="8191500" cy="9525"/>
          </a:xfrm>
          <a:prstGeom prst="rect">
            <a:avLst/>
          </a:prstGeom>
          <a:solidFill>
            <a:srgbClr val="2D4A5E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21" name="Text 19"/>
          <p:cNvSpPr/>
          <p:nvPr/>
        </p:nvSpPr>
        <p:spPr>
          <a:xfrm>
            <a:off x="571500" y="4697760"/>
            <a:ext cx="596441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ca-ES" sz="900" noProof="0" dirty="0">
                <a:solidFill>
                  <a:srgbClr val="6B7D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Preguntes?</a:t>
            </a:r>
            <a:endParaRPr lang="ca-ES" sz="900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E3966-E6DA-6BAC-D8EE-91762CE4A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22C8AC0-7D87-AFE4-2724-018D73EE8E61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B6C65EA-5439-4F9D-D5A2-62D1E7860B11}"/>
              </a:ext>
            </a:extLst>
          </p:cNvPr>
          <p:cNvSpPr/>
          <p:nvPr/>
        </p:nvSpPr>
        <p:spPr>
          <a:xfrm>
            <a:off x="476250" y="238125"/>
            <a:ext cx="519779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Com es comporten els diferents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kernels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?</a:t>
            </a:r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93FD03F2-363F-CC6E-1525-2C39DDCD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00" y="1102370"/>
            <a:ext cx="6570000" cy="380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6A8E5-BD15-2331-486F-455AA0B5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BFFB426-3179-89F9-D261-E674A1A71974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4F2DF9C-0D4E-26D3-026F-1750AACDC305}"/>
              </a:ext>
            </a:extLst>
          </p:cNvPr>
          <p:cNvSpPr/>
          <p:nvPr/>
        </p:nvSpPr>
        <p:spPr>
          <a:xfrm>
            <a:off x="476250" y="238125"/>
            <a:ext cx="519779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Com es comporten els diferents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kernels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?</a:t>
            </a:r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09B2E88C-5E7D-9C4A-5C0F-36C41247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14" y="1103775"/>
            <a:ext cx="6567572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A475-0FE5-E327-D299-36CE1DE8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4C1C077-E08E-6AD7-2FE6-8BEB2D87624B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E37CCF2-9684-121E-56EF-7592F63882EE}"/>
              </a:ext>
            </a:extLst>
          </p:cNvPr>
          <p:cNvSpPr/>
          <p:nvPr/>
        </p:nvSpPr>
        <p:spPr>
          <a:xfrm>
            <a:off x="476250" y="238125"/>
            <a:ext cx="519779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Com es comporten els diferents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kernels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?</a:t>
            </a:r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5385029C-6F7F-8048-C28A-33D98E9A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14" y="1103775"/>
            <a:ext cx="6567572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1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B7854-2BC8-586C-8DE6-DD58E016B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863C33D-9AB9-DCC7-9129-D829183FAFDB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0E74EE7-9A8C-966D-C1C0-8A6FA4E6E0AD}"/>
              </a:ext>
            </a:extLst>
          </p:cNvPr>
          <p:cNvSpPr/>
          <p:nvPr/>
        </p:nvSpPr>
        <p:spPr>
          <a:xfrm>
            <a:off x="476250" y="238125"/>
            <a:ext cx="519779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Com es comporten els diferents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kernels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?</a:t>
            </a:r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5596D54-A366-44C6-BA26-6FDF36944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14" y="1103775"/>
            <a:ext cx="6567572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3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74C47-C0BA-03B1-6DC6-C4D496F8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BE1EADE-B5E7-6C4E-6F85-01C1F9400FE8}"/>
              </a:ext>
            </a:extLst>
          </p:cNvPr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AE995E2-2ACA-A3C9-82D1-DFB16D6556F4}"/>
              </a:ext>
            </a:extLst>
          </p:cNvPr>
          <p:cNvSpPr/>
          <p:nvPr/>
        </p:nvSpPr>
        <p:spPr>
          <a:xfrm>
            <a:off x="476250" y="238125"/>
            <a:ext cx="519779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Com es comporten els diferents </a:t>
            </a:r>
            <a:r>
              <a:rPr lang="ca-ES" sz="2700" b="1" noProof="0" dirty="0" err="1">
                <a:solidFill>
                  <a:srgbClr val="FFFFFF"/>
                </a:solidFill>
                <a:latin typeface="Georgia" pitchFamily="34" charset="0"/>
              </a:rPr>
              <a:t>kernels</a:t>
            </a: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</a:rPr>
              <a:t>?</a:t>
            </a:r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0DBB8C51-EF84-282A-E185-1673AC3A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14" y="1103775"/>
            <a:ext cx="6567572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76200" cy="5143500"/>
          </a:xfrm>
          <a:prstGeom prst="rect">
            <a:avLst/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3" name="Text 1"/>
          <p:cNvSpPr/>
          <p:nvPr/>
        </p:nvSpPr>
        <p:spPr>
          <a:xfrm>
            <a:off x="476250" y="238125"/>
            <a:ext cx="519779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ca-ES" sz="2700" b="1" noProof="0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El nostre primer error</a:t>
            </a:r>
            <a:endParaRPr lang="ca-ES" sz="2700" noProof="0" dirty="0"/>
          </a:p>
        </p:txBody>
      </p:sp>
      <p:sp>
        <p:nvSpPr>
          <p:cNvPr id="40" name="Text 24">
            <a:extLst>
              <a:ext uri="{FF2B5EF4-FFF2-40B4-BE49-F238E27FC236}">
                <a16:creationId xmlns:a16="http://schemas.microsoft.com/office/drawing/2014/main" id="{D3342E7E-5152-72E1-8F0F-2B70682A504E}"/>
              </a:ext>
            </a:extLst>
          </p:cNvPr>
          <p:cNvSpPr/>
          <p:nvPr/>
        </p:nvSpPr>
        <p:spPr>
          <a:xfrm>
            <a:off x="2189977" y="1730405"/>
            <a:ext cx="4816021" cy="1215996"/>
          </a:xfrm>
          <a:prstGeom prst="roundRect">
            <a:avLst>
              <a:gd name="adj" fmla="val 6390"/>
            </a:avLst>
          </a:prstGeom>
          <a:solidFill>
            <a:srgbClr val="0A141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ca-ES" noProof="0" dirty="0"/>
          </a:p>
        </p:txBody>
      </p:sp>
      <p:sp>
        <p:nvSpPr>
          <p:cNvPr id="41" name="Shape 25">
            <a:extLst>
              <a:ext uri="{FF2B5EF4-FFF2-40B4-BE49-F238E27FC236}">
                <a16:creationId xmlns:a16="http://schemas.microsoft.com/office/drawing/2014/main" id="{6EBFD55B-BC28-67EE-4F8D-459C27D124B0}"/>
              </a:ext>
            </a:extLst>
          </p:cNvPr>
          <p:cNvSpPr/>
          <p:nvPr/>
        </p:nvSpPr>
        <p:spPr>
          <a:xfrm>
            <a:off x="2209028" y="1730404"/>
            <a:ext cx="0" cy="1215997"/>
          </a:xfrm>
          <a:prstGeom prst="line">
            <a:avLst/>
          </a:prstGeom>
          <a:noFill/>
          <a:ln w="38100">
            <a:solidFill>
              <a:srgbClr val="3DDC97"/>
            </a:solidFill>
            <a:prstDash val="solid"/>
          </a:ln>
        </p:spPr>
        <p:txBody>
          <a:bodyPr/>
          <a:lstStyle/>
          <a:p>
            <a:endParaRPr lang="ca-ES" noProof="0" dirty="0"/>
          </a:p>
        </p:txBody>
      </p:sp>
      <p:sp>
        <p:nvSpPr>
          <p:cNvPr id="42" name="Text 26">
            <a:extLst>
              <a:ext uri="{FF2B5EF4-FFF2-40B4-BE49-F238E27FC236}">
                <a16:creationId xmlns:a16="http://schemas.microsoft.com/office/drawing/2014/main" id="{61D20398-AAB3-E196-0C6A-9BB088C6253D}"/>
              </a:ext>
            </a:extLst>
          </p:cNvPr>
          <p:cNvSpPr/>
          <p:nvPr/>
        </p:nvSpPr>
        <p:spPr>
          <a:xfrm>
            <a:off x="2399527" y="1901854"/>
            <a:ext cx="4444499" cy="26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65"/>
              </a:lnSpc>
              <a:spcAft>
                <a:spcPts val="600"/>
              </a:spcAft>
              <a:buNone/>
            </a:pPr>
            <a:r>
              <a:rPr lang="ca-ES" sz="1200" b="1" noProof="0" dirty="0">
                <a:solidFill>
                  <a:srgbClr val="3DDC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Pecar de reduccionistes</a:t>
            </a:r>
            <a:endParaRPr lang="ca-ES" sz="1200" noProof="0" dirty="0"/>
          </a:p>
        </p:txBody>
      </p:sp>
      <p:sp>
        <p:nvSpPr>
          <p:cNvPr id="43" name="Text 27">
            <a:extLst>
              <a:ext uri="{FF2B5EF4-FFF2-40B4-BE49-F238E27FC236}">
                <a16:creationId xmlns:a16="http://schemas.microsoft.com/office/drawing/2014/main" id="{F8616E88-1DAB-E8A9-7DF7-54627BD677C4}"/>
              </a:ext>
            </a:extLst>
          </p:cNvPr>
          <p:cNvSpPr/>
          <p:nvPr/>
        </p:nvSpPr>
        <p:spPr>
          <a:xfrm>
            <a:off x="2399527" y="2151290"/>
            <a:ext cx="4444499" cy="90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75"/>
              </a:lnSpc>
              <a:buNone/>
            </a:pPr>
            <a:r>
              <a:rPr lang="ca-ES" sz="1200" noProof="0" dirty="0">
                <a:solidFill>
                  <a:srgbClr val="E0E0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Vam fer les proves només amb 2 classes, per això les estadístiques son tant bones, però estan esbiaixades</a:t>
            </a:r>
            <a:endParaRPr lang="ca-ES" sz="1200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938</Words>
  <Application>Microsoft Office PowerPoint</Application>
  <PresentationFormat>Presentación en pantalla (16:9)</PresentationFormat>
  <Paragraphs>218</Paragraphs>
  <Slides>30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Courier New</vt:lpstr>
      <vt:lpstr>Georgia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Classificació d'Imatges amb Bag of Visual Words</dc:title>
  <dc:subject>PptxGenJS Presentation</dc:subject>
  <dc:creator>Projecte Visió per Computador</dc:creator>
  <cp:lastModifiedBy>Oriol Ramos Navarro</cp:lastModifiedBy>
  <cp:revision>7</cp:revision>
  <dcterms:created xsi:type="dcterms:W3CDTF">2025-12-19T02:23:28Z</dcterms:created>
  <dcterms:modified xsi:type="dcterms:W3CDTF">2025-12-19T12:56:59Z</dcterms:modified>
</cp:coreProperties>
</file>